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8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93FC1-29C4-97D1-F273-DA2F31145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4640C-3E09-CACF-9506-D4F62C34E8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AFDA6-8AD0-836E-AD99-363D43F18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4AD7-8947-48DC-8313-08070DC5C643}" type="datetimeFigureOut">
              <a:rPr lang="en-CA" smtClean="0"/>
              <a:t>2023-12-05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9AA38-5746-494C-A25D-70AE74797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A6718-691C-A361-19DF-F6D1D2EE0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62CE1-CD96-4F73-8BA1-E8B3BD4EB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1291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209F7-6B2A-55AA-5E6D-05B928955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B6753-1B91-5A23-1CA8-7EEBF41B7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5B5FF-E02A-6503-87C2-0C38296FB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4AD7-8947-48DC-8313-08070DC5C643}" type="datetimeFigureOut">
              <a:rPr lang="en-CA" smtClean="0"/>
              <a:t>2023-12-05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1C2F6-D6A5-5138-F24F-CF26FC30D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92861-8015-1AAD-F58C-CCA2249E2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62CE1-CD96-4F73-8BA1-E8B3BD4EB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720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7D424-B0C9-B209-2416-08B4979FA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31450-AA42-9DBB-0F8E-256363258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EB025-84A4-644D-9117-A5CFF17BC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4AD7-8947-48DC-8313-08070DC5C643}" type="datetimeFigureOut">
              <a:rPr lang="en-CA" smtClean="0"/>
              <a:t>2023-12-05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599C4-B2A4-45A7-8E3F-372384ECC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748AA-8DA1-CEEB-4F84-9D0391C17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62CE1-CD96-4F73-8BA1-E8B3BD4EB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4975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3FBAF-6248-FCCA-BCDE-B1B69FF9C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A8654-9CE2-EBAF-82F2-395FF9DD46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E2F3B9-DBA0-29FF-FC0A-B3ECDBB82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A3259B-45A3-EA8C-E065-E8E320CB7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4AD7-8947-48DC-8313-08070DC5C643}" type="datetimeFigureOut">
              <a:rPr lang="en-CA" smtClean="0"/>
              <a:t>2023-12-05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2A8205-1145-A8C0-6B83-52B42ED1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3B76C7-4BB5-028A-A555-D13BE8EB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62CE1-CD96-4F73-8BA1-E8B3BD4EB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640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A52B3-D73F-4110-2D3B-ECFC0C3F2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51B3D-1927-A78D-772E-4415B7940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40CA55-F74D-072A-49A9-93F4D3774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7ACBB-2861-96C1-40DC-DE61834F77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E2D9EF-C150-53B8-17EF-78288A6A2A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ED35C2-E514-B3F9-660D-15D84F740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4AD7-8947-48DC-8313-08070DC5C643}" type="datetimeFigureOut">
              <a:rPr lang="en-CA" smtClean="0"/>
              <a:t>2023-12-05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B8CE07-2015-3187-200D-D4AB7D3C7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63501E-6749-F357-2A34-C987F044D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62CE1-CD96-4F73-8BA1-E8B3BD4EB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750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58099-09DE-5F4F-E6C3-096D1ED74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F7E593-3618-01E6-2A91-28F4CA774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4AD7-8947-48DC-8313-08070DC5C643}" type="datetimeFigureOut">
              <a:rPr lang="en-CA" smtClean="0"/>
              <a:t>2023-12-05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E3484E-D1B7-E7FA-5EBC-ADDD561A5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D95CE9-EDDD-6902-A2DB-A32A60185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62CE1-CD96-4F73-8BA1-E8B3BD4EB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0153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529598-8B78-F7D8-B4CA-38E9FD0B2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4AD7-8947-48DC-8313-08070DC5C643}" type="datetimeFigureOut">
              <a:rPr lang="en-CA" smtClean="0"/>
              <a:t>2023-12-05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F4A4B0-723D-BC8C-1DCE-6EB1FD964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F9B71B-FB3E-0ECD-CB96-724671B14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62CE1-CD96-4F73-8BA1-E8B3BD4EB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0008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82E4E-C954-A9F3-40B3-43D7FDE66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3C7E2-E691-D9A3-9AF8-E11065AF6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C4E03-77A4-758B-4A7B-35C1859B3D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EB91C0-3BC7-386A-B2FF-A3A1FDA4E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4AD7-8947-48DC-8313-08070DC5C643}" type="datetimeFigureOut">
              <a:rPr lang="en-CA" smtClean="0"/>
              <a:t>2023-12-05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4B6844-2280-E65C-3365-17AA41205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D551C8-26EB-1A69-AEEE-9F1650AB5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62CE1-CD96-4F73-8BA1-E8B3BD4EB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9074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2FCC5-162E-BA83-CDF1-78F997B34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7ECA6D-3C68-D684-D808-4CF4ADDBCB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1A3CB-7580-FA7A-9ECF-7B19327C6A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EBA274-46B7-96AB-AD17-D7E08F511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4AD7-8947-48DC-8313-08070DC5C643}" type="datetimeFigureOut">
              <a:rPr lang="en-CA" smtClean="0"/>
              <a:t>2023-12-05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AACB8-4455-D53E-4007-226F2229F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43C42-66F3-E927-C1AA-EF6DA493A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62CE1-CD96-4F73-8BA1-E8B3BD4EB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81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915A3-E9EA-9E54-EE1E-52C6D4FE0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3E00A1-50C0-BA00-569A-21FB624FC1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BBB9C-6032-83CA-4AC4-BB5ABB25B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4AD7-8947-48DC-8313-08070DC5C643}" type="datetimeFigureOut">
              <a:rPr lang="en-CA" smtClean="0"/>
              <a:t>2023-12-05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33D52-E428-23C2-3E4D-1DF3E3514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4390F-935A-275F-BECD-6FE81BA4D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62CE1-CD96-4F73-8BA1-E8B3BD4EB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5802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FBE811-DBDC-0445-F245-A2DB73AFA0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219906-2BA9-FA4D-D17D-1F825C244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F2A34-6586-214D-5AEB-5C55F48DF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4AD7-8947-48DC-8313-08070DC5C643}" type="datetimeFigureOut">
              <a:rPr lang="en-CA" smtClean="0"/>
              <a:t>2023-12-05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F8BF6-AB7E-F903-3BB1-61510F3D4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B15F6-BC6D-E282-A0F8-F8A436849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62CE1-CD96-4F73-8BA1-E8B3BD4EB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3451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A29BF0-616A-69C0-DD44-32E00DC2E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4D4E9-7F58-573D-50CA-C2BA24EF3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DBAA6-A01F-2C44-DB03-0A6B2AA01E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F4AD7-8947-48DC-8313-08070DC5C643}" type="datetimeFigureOut">
              <a:rPr lang="en-CA" smtClean="0"/>
              <a:t>2023-12-05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F8F0F-E360-E0C8-1A82-BD09023259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1D1D8-F008-DB2F-2A59-8E130AF126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62CE1-CD96-4F73-8BA1-E8B3BD4EB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5838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5E5697-696A-A8CB-DC5E-CFB1D2AB3821}"/>
              </a:ext>
            </a:extLst>
          </p:cNvPr>
          <p:cNvSpPr/>
          <p:nvPr/>
        </p:nvSpPr>
        <p:spPr>
          <a:xfrm>
            <a:off x="275634" y="136212"/>
            <a:ext cx="698082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The Dreaded Quadratic Equation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B83476-18E9-2FE4-1054-7BDFF40D8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662" y="1328444"/>
            <a:ext cx="5201376" cy="42011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3E4935-9045-0D0D-E475-E2A570514059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25972" y="1553895"/>
            <a:ext cx="2202259" cy="3363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4F3C290-604B-A94F-C5E5-19B9444E5C2E}"/>
              </a:ext>
            </a:extLst>
          </p:cNvPr>
          <p:cNvSpPr txBox="1"/>
          <p:nvPr/>
        </p:nvSpPr>
        <p:spPr>
          <a:xfrm>
            <a:off x="825972" y="1036611"/>
            <a:ext cx="14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equation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69B5B1-E0E6-BC52-7A9E-AF9842C92530}"/>
              </a:ext>
            </a:extLst>
          </p:cNvPr>
          <p:cNvSpPr txBox="1"/>
          <p:nvPr/>
        </p:nvSpPr>
        <p:spPr>
          <a:xfrm>
            <a:off x="3766044" y="1722092"/>
            <a:ext cx="1438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looks like this</a:t>
            </a:r>
            <a:endParaRPr lang="en-CA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345C61-A798-6177-9F54-AEB6E3DF4DB6}"/>
              </a:ext>
            </a:extLst>
          </p:cNvPr>
          <p:cNvCxnSpPr/>
          <p:nvPr/>
        </p:nvCxnSpPr>
        <p:spPr>
          <a:xfrm>
            <a:off x="4680155" y="2120503"/>
            <a:ext cx="1415845" cy="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B5105FB-2E0D-89F4-20B1-2A7681F4E126}"/>
              </a:ext>
            </a:extLst>
          </p:cNvPr>
          <p:cNvSpPr txBox="1"/>
          <p:nvPr/>
        </p:nvSpPr>
        <p:spPr>
          <a:xfrm>
            <a:off x="3720335" y="2324907"/>
            <a:ext cx="1537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when graphed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BAC07D-42C0-9147-F446-D014D4015FEF}"/>
              </a:ext>
            </a:extLst>
          </p:cNvPr>
          <p:cNvSpPr txBox="1"/>
          <p:nvPr/>
        </p:nvSpPr>
        <p:spPr>
          <a:xfrm>
            <a:off x="254635" y="3490384"/>
            <a:ext cx="41731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formula has the following coefficients:</a:t>
            </a:r>
          </a:p>
          <a:p>
            <a:r>
              <a:rPr lang="en-US" dirty="0"/>
              <a:t>a = 2   b = 3   c = -2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CD1D36-5BBB-B720-87EB-29ED16B39174}"/>
              </a:ext>
            </a:extLst>
          </p:cNvPr>
          <p:cNvSpPr txBox="1"/>
          <p:nvPr/>
        </p:nvSpPr>
        <p:spPr>
          <a:xfrm>
            <a:off x="3710279" y="2694239"/>
            <a:ext cx="2485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Noticed the x intercepts </a:t>
            </a:r>
          </a:p>
          <a:p>
            <a:r>
              <a:rPr lang="en-US" dirty="0"/>
              <a:t>of -2 and 0.5</a:t>
            </a:r>
            <a:endParaRPr lang="en-CA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7B6D9A5-5F7B-6EFD-F786-6010EF229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90" y="4340469"/>
            <a:ext cx="3029373" cy="8764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F61255F-CC17-C19B-E603-D4696DA1910F}"/>
              </a:ext>
            </a:extLst>
          </p:cNvPr>
          <p:cNvSpPr txBox="1"/>
          <p:nvPr/>
        </p:nvSpPr>
        <p:spPr>
          <a:xfrm>
            <a:off x="1003174" y="5498223"/>
            <a:ext cx="48931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If we plug these values into the quadratic formula, </a:t>
            </a:r>
          </a:p>
          <a:p>
            <a:r>
              <a:rPr lang="en-US" dirty="0"/>
              <a:t>we will get the result of -2 and 0.5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48943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9F54E33-79EB-B8E9-CA29-2A3F5A1D9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59" y="2207848"/>
            <a:ext cx="5646805" cy="172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CEB3EA-57E5-8928-4B1A-D8E5E510C9FA}"/>
              </a:ext>
            </a:extLst>
          </p:cNvPr>
          <p:cNvSpPr txBox="1"/>
          <p:nvPr/>
        </p:nvSpPr>
        <p:spPr>
          <a:xfrm>
            <a:off x="1449421" y="564204"/>
            <a:ext cx="5459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Let’s write a program to calculate the x intercepts for us.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059BFE-2CF4-C796-1B16-0C6D69AC4FD0}"/>
              </a:ext>
            </a:extLst>
          </p:cNvPr>
          <p:cNvSpPr txBox="1"/>
          <p:nvPr/>
        </p:nvSpPr>
        <p:spPr>
          <a:xfrm>
            <a:off x="1605064" y="1089498"/>
            <a:ext cx="7307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is a lot of calculating so we will take this and break it into multiple steps: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737192-F268-6F34-6E29-BCFEC27AF00F}"/>
              </a:ext>
            </a:extLst>
          </p:cNvPr>
          <p:cNvSpPr txBox="1"/>
          <p:nvPr/>
        </p:nvSpPr>
        <p:spPr>
          <a:xfrm>
            <a:off x="6096000" y="1904245"/>
            <a:ext cx="4815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Calculate the result of</a:t>
            </a:r>
          </a:p>
          <a:p>
            <a:pPr marL="342900" indent="-342900">
              <a:buAutoNum type="arabicPeriod"/>
            </a:pPr>
            <a:endParaRPr lang="en-US" dirty="0"/>
          </a:p>
          <a:p>
            <a:r>
              <a:rPr lang="en-CA" dirty="0"/>
              <a:t>and assign the result to a variable we’ll call    </a:t>
            </a:r>
            <a:r>
              <a:rPr lang="en-CA" b="1" dirty="0"/>
              <a:t>underRoot</a:t>
            </a:r>
            <a:r>
              <a:rPr lang="en-CA" dirty="0"/>
              <a:t>(</a:t>
            </a:r>
            <a:r>
              <a:rPr lang="en-CA" sz="1200" dirty="0"/>
              <a:t>because it's under the square root sign</a:t>
            </a:r>
            <a:r>
              <a:rPr lang="en-CA" dirty="0"/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C19AFC-DEF4-404D-82EE-6E87ECF9DF4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845710" y="1911286"/>
            <a:ext cx="1216454" cy="2965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1DC9185-7582-35E5-9624-2EAB7002FD67}"/>
              </a:ext>
            </a:extLst>
          </p:cNvPr>
          <p:cNvSpPr/>
          <p:nvPr/>
        </p:nvSpPr>
        <p:spPr>
          <a:xfrm>
            <a:off x="3619115" y="2625094"/>
            <a:ext cx="1952523" cy="447203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631F0C6-947B-3B75-7491-5B76C0637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4062" y="3066102"/>
            <a:ext cx="3928688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underRoot = math.pow(b, exp)-(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/>
              </a:rPr>
              <a:t>4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*a*c)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8699D4-C445-4FF9-AC60-25EE2147013F}"/>
              </a:ext>
            </a:extLst>
          </p:cNvPr>
          <p:cNvSpPr/>
          <p:nvPr/>
        </p:nvSpPr>
        <p:spPr>
          <a:xfrm>
            <a:off x="3124200" y="2486025"/>
            <a:ext cx="2552700" cy="618549"/>
          </a:xfrm>
          <a:prstGeom prst="rect">
            <a:avLst/>
          </a:prstGeom>
          <a:solidFill>
            <a:srgbClr val="FFFF00">
              <a:alpha val="3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1BBB04-82FD-5478-86AD-A819D5F80EF2}"/>
              </a:ext>
            </a:extLst>
          </p:cNvPr>
          <p:cNvSpPr txBox="1"/>
          <p:nvPr/>
        </p:nvSpPr>
        <p:spPr>
          <a:xfrm>
            <a:off x="6276975" y="3695700"/>
            <a:ext cx="50199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 Calculate the square root of the terms under the </a:t>
            </a:r>
          </a:p>
          <a:p>
            <a:r>
              <a:rPr lang="en-US" dirty="0"/>
              <a:t>square root sign(</a:t>
            </a:r>
            <a:r>
              <a:rPr lang="en-US" b="1" dirty="0"/>
              <a:t>underRoot</a:t>
            </a:r>
            <a:r>
              <a:rPr lang="en-US" dirty="0"/>
              <a:t>) and assign the result</a:t>
            </a:r>
          </a:p>
          <a:p>
            <a:r>
              <a:rPr lang="en-US" dirty="0"/>
              <a:t>to a variable we’ll call </a:t>
            </a:r>
            <a:r>
              <a:rPr lang="en-US" b="1" dirty="0"/>
              <a:t>root</a:t>
            </a:r>
            <a:r>
              <a:rPr lang="en-US" dirty="0"/>
              <a:t>.</a:t>
            </a:r>
            <a:endParaRPr lang="en-CA" dirty="0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99EC8E77-CB39-2E5A-C97B-3E2BBCBA4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4174" y="4548436"/>
            <a:ext cx="2886075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root = math.sqrt(underRoot)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86F316-155F-7D63-D5F2-F68A59D24A33}"/>
              </a:ext>
            </a:extLst>
          </p:cNvPr>
          <p:cNvSpPr txBox="1"/>
          <p:nvPr/>
        </p:nvSpPr>
        <p:spPr>
          <a:xfrm>
            <a:off x="4769643" y="5148600"/>
            <a:ext cx="6815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 Take the value of –b and add it to the value of </a:t>
            </a:r>
            <a:r>
              <a:rPr lang="en-US" b="1" dirty="0"/>
              <a:t>root</a:t>
            </a:r>
            <a:r>
              <a:rPr lang="en-US" dirty="0"/>
              <a:t>, assign this result</a:t>
            </a:r>
          </a:p>
          <a:p>
            <a:r>
              <a:rPr lang="en-US" dirty="0"/>
              <a:t>to a variable we’ll call </a:t>
            </a:r>
            <a:r>
              <a:rPr lang="en-US" b="1" dirty="0"/>
              <a:t>posNumer</a:t>
            </a:r>
            <a:endParaRPr lang="en-CA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C9A1A5-9389-E031-FC17-FCCDB94A51B3}"/>
              </a:ext>
            </a:extLst>
          </p:cNvPr>
          <p:cNvSpPr txBox="1"/>
          <p:nvPr/>
        </p:nvSpPr>
        <p:spPr>
          <a:xfrm>
            <a:off x="4769642" y="6025763"/>
            <a:ext cx="67426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 Take the value of –b and subtract the value of </a:t>
            </a:r>
            <a:r>
              <a:rPr lang="en-US" b="1" dirty="0"/>
              <a:t>root</a:t>
            </a:r>
            <a:r>
              <a:rPr lang="en-US" dirty="0"/>
              <a:t>, assign this result</a:t>
            </a:r>
          </a:p>
          <a:p>
            <a:r>
              <a:rPr lang="en-US" dirty="0"/>
              <a:t>to a variable we’ll call </a:t>
            </a:r>
            <a:r>
              <a:rPr lang="en-US" b="1" dirty="0"/>
              <a:t>negNumer</a:t>
            </a:r>
            <a:endParaRPr lang="en-CA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180299-821E-1FFA-F0F9-1F98A35F7B0B}"/>
              </a:ext>
            </a:extLst>
          </p:cNvPr>
          <p:cNvSpPr/>
          <p:nvPr/>
        </p:nvSpPr>
        <p:spPr>
          <a:xfrm>
            <a:off x="1819275" y="2504409"/>
            <a:ext cx="3937634" cy="600165"/>
          </a:xfrm>
          <a:prstGeom prst="rect">
            <a:avLst/>
          </a:prstGeom>
          <a:solidFill>
            <a:schemeClr val="accent6">
              <a:alpha val="2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0E51FD-12A3-CB43-63BA-757A88E86461}"/>
              </a:ext>
            </a:extLst>
          </p:cNvPr>
          <p:cNvSpPr txBox="1"/>
          <p:nvPr/>
        </p:nvSpPr>
        <p:spPr>
          <a:xfrm>
            <a:off x="1238250" y="4038600"/>
            <a:ext cx="29754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5.  Calculate the value of 2 x a</a:t>
            </a:r>
          </a:p>
          <a:p>
            <a:r>
              <a:rPr lang="en-US" dirty="0"/>
              <a:t>assign the result to a variable</a:t>
            </a:r>
          </a:p>
          <a:p>
            <a:r>
              <a:rPr lang="en-US" dirty="0"/>
              <a:t>we’ll </a:t>
            </a:r>
            <a:r>
              <a:rPr lang="en-US" b="1" dirty="0"/>
              <a:t>denom</a:t>
            </a:r>
            <a:r>
              <a:rPr lang="en-US" dirty="0"/>
              <a:t>.</a:t>
            </a:r>
            <a:endParaRPr lang="en-CA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C892AF-2883-D890-FADC-4C5CE0D91196}"/>
              </a:ext>
            </a:extLst>
          </p:cNvPr>
          <p:cNvSpPr/>
          <p:nvPr/>
        </p:nvSpPr>
        <p:spPr>
          <a:xfrm>
            <a:off x="3333750" y="3219450"/>
            <a:ext cx="828057" cy="476250"/>
          </a:xfrm>
          <a:prstGeom prst="rect">
            <a:avLst/>
          </a:prstGeom>
          <a:solidFill>
            <a:srgbClr val="FFC000">
              <a:alpha val="3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9531793A-ACD5-9C25-4127-C4ACBB05E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0099" y="5528286"/>
            <a:ext cx="240030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posNumer = -b + root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D9892EE7-9AB2-A304-A685-D5F001DD8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3920" y="6362145"/>
            <a:ext cx="241935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negNumer = -b - root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86B0FF6-9724-2451-4B52-2BDC48CF4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1" y="4841726"/>
            <a:ext cx="1819275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denom =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/>
              </a:rPr>
              <a:t>2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* a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860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3BC0E3-D249-5A8D-81C9-DA30C4038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150" y="277030"/>
            <a:ext cx="2479280" cy="75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FDC608-96D2-A93B-16DD-10B09AC8A4B4}"/>
              </a:ext>
            </a:extLst>
          </p:cNvPr>
          <p:cNvSpPr txBox="1"/>
          <p:nvPr/>
        </p:nvSpPr>
        <p:spPr>
          <a:xfrm>
            <a:off x="3657600" y="985939"/>
            <a:ext cx="3472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actually, represents two formulas…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45A794-B476-642A-8364-F7FC70705D69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608915" y="1521988"/>
            <a:ext cx="2690104" cy="6648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10D7A5-8E21-44B7-2C42-B930730DCC07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426430" y="1507707"/>
            <a:ext cx="2607634" cy="6791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5D6548-4E28-DA62-BCE2-57A56BF63391}"/>
              </a:ext>
            </a:extLst>
          </p:cNvPr>
          <p:cNvSpPr txBox="1"/>
          <p:nvPr/>
        </p:nvSpPr>
        <p:spPr>
          <a:xfrm>
            <a:off x="5027536" y="1647206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AND</a:t>
            </a:r>
            <a:endParaRPr lang="en-CA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E3EC74-1D03-67D2-BA3E-89FB5168E69E}"/>
              </a:ext>
            </a:extLst>
          </p:cNvPr>
          <p:cNvSpPr txBox="1"/>
          <p:nvPr/>
        </p:nvSpPr>
        <p:spPr>
          <a:xfrm>
            <a:off x="175098" y="2478750"/>
            <a:ext cx="118385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 so we will take all the information we have so far and calculate two different values, </a:t>
            </a:r>
          </a:p>
          <a:p>
            <a:r>
              <a:rPr lang="en-US" dirty="0"/>
              <a:t>one for each of the two above formulas.</a:t>
            </a:r>
          </a:p>
          <a:p>
            <a:r>
              <a:rPr lang="en-US" dirty="0"/>
              <a:t>Also, when creating such a complex program, it can be useful to use known values(values to which we know the answer to)</a:t>
            </a:r>
          </a:p>
          <a:p>
            <a:r>
              <a:rPr lang="en-US" dirty="0"/>
              <a:t>so that we can easily check the accuracy of our coding.</a:t>
            </a:r>
          </a:p>
          <a:p>
            <a:endParaRPr lang="en-US" dirty="0"/>
          </a:p>
          <a:p>
            <a:r>
              <a:rPr lang="en-US" dirty="0"/>
              <a:t>Let’s use the values a = 2, b = 3, c = -2</a:t>
            </a:r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AF9B3F-3D24-4BDD-1D6D-0D20172B7E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7701" y="3718858"/>
            <a:ext cx="3743847" cy="29055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3C6A98A-8F52-DB39-4808-BF81951BF697}"/>
              </a:ext>
            </a:extLst>
          </p:cNvPr>
          <p:cNvSpPr txBox="1"/>
          <p:nvPr/>
        </p:nvSpPr>
        <p:spPr>
          <a:xfrm>
            <a:off x="1348083" y="5059400"/>
            <a:ext cx="2950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 far, our code looks like this</a:t>
            </a:r>
            <a:endParaRPr lang="en-CA" dirty="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ABCE5620-4E20-E532-46A2-B10944FE22BE}"/>
              </a:ext>
            </a:extLst>
          </p:cNvPr>
          <p:cNvSpPr/>
          <p:nvPr/>
        </p:nvSpPr>
        <p:spPr>
          <a:xfrm>
            <a:off x="4620638" y="5059400"/>
            <a:ext cx="1077274" cy="3693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5D806E-8A1E-8CE5-355F-6CC001677A52}"/>
              </a:ext>
            </a:extLst>
          </p:cNvPr>
          <p:cNvSpPr txBox="1"/>
          <p:nvPr/>
        </p:nvSpPr>
        <p:spPr>
          <a:xfrm>
            <a:off x="1692612" y="1893702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</a:t>
            </a:r>
            <a:endParaRPr lang="en-CA" sz="1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03FBD6-1786-CE1E-9CA8-0C247D388E7E}"/>
              </a:ext>
            </a:extLst>
          </p:cNvPr>
          <p:cNvSpPr txBox="1"/>
          <p:nvPr/>
        </p:nvSpPr>
        <p:spPr>
          <a:xfrm>
            <a:off x="6504561" y="1893464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2</a:t>
            </a:r>
            <a:endParaRPr lang="en-CA" sz="1000" dirty="0"/>
          </a:p>
        </p:txBody>
      </p:sp>
    </p:spTree>
    <p:extLst>
      <p:ext uri="{BB962C8B-B14F-4D97-AF65-F5344CB8AC3E}">
        <p14:creationId xmlns:p14="http://schemas.microsoft.com/office/powerpoint/2010/main" val="3386388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820B96-6A15-A0B2-7FE3-9654CB4509F4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957377" y="1590082"/>
            <a:ext cx="2690104" cy="6648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C7970A-E287-37B3-B3B8-D63F618F1EC6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039847" y="3568297"/>
            <a:ext cx="2607634" cy="6791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07C44E-5C30-77F1-61BD-D8B0CB190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737" y="1294167"/>
            <a:ext cx="3743847" cy="29055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A774E5-BCC6-31CE-E821-6C5A34EBB597}"/>
              </a:ext>
            </a:extLst>
          </p:cNvPr>
          <p:cNvSpPr txBox="1"/>
          <p:nvPr/>
        </p:nvSpPr>
        <p:spPr>
          <a:xfrm>
            <a:off x="4957377" y="554476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 finish our code…</a:t>
            </a:r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9FDE62-5526-68F8-FE18-98E7C164DC61}"/>
              </a:ext>
            </a:extLst>
          </p:cNvPr>
          <p:cNvSpPr txBox="1"/>
          <p:nvPr/>
        </p:nvSpPr>
        <p:spPr>
          <a:xfrm>
            <a:off x="5039847" y="196140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  <a:endParaRPr lang="en-CA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246B4F-7BD5-964A-ED27-4E655928922A}"/>
              </a:ext>
            </a:extLst>
          </p:cNvPr>
          <p:cNvSpPr txBox="1"/>
          <p:nvPr/>
        </p:nvSpPr>
        <p:spPr>
          <a:xfrm>
            <a:off x="5109087" y="3952332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  <a:endParaRPr lang="en-CA" sz="1100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EF0037A7-D6BD-2236-D48F-F67AD771F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8316" y="2404363"/>
            <a:ext cx="3324585" cy="4001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x_1 = posNumer/denom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1F9A4DE0-2CAE-2677-8F90-DDFCD157F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8317" y="4450751"/>
            <a:ext cx="3324585" cy="4001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x_2 = </a:t>
            </a:r>
            <a:r>
              <a:rPr lang="en-US" altLang="en-US" sz="2000" dirty="0">
                <a:solidFill>
                  <a:srgbClr val="080808"/>
                </a:solidFill>
                <a:latin typeface="JetBrains Mono"/>
              </a:rPr>
              <a:t>neg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Numer/denom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987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0C230E-D61D-C58E-0646-E851024EF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" y="272157"/>
            <a:ext cx="7478169" cy="45821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E653ED-C781-2B2E-7089-AF7FA421268A}"/>
              </a:ext>
            </a:extLst>
          </p:cNvPr>
          <p:cNvSpPr txBox="1"/>
          <p:nvPr/>
        </p:nvSpPr>
        <p:spPr>
          <a:xfrm>
            <a:off x="3287949" y="5165387"/>
            <a:ext cx="81232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Since we used the known values a = 2, b =3, and c = -2 we know that correct answers</a:t>
            </a:r>
          </a:p>
          <a:p>
            <a:r>
              <a:rPr lang="en-US" dirty="0"/>
              <a:t>are  0.5 and -2. Hopefully, you get these results as well.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05482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3C343F-0DB9-1222-DF18-BF78387DCEF4}"/>
              </a:ext>
            </a:extLst>
          </p:cNvPr>
          <p:cNvSpPr/>
          <p:nvPr/>
        </p:nvSpPr>
        <p:spPr>
          <a:xfrm>
            <a:off x="1136647" y="194952"/>
            <a:ext cx="3362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Homework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C95F24-9098-DD4D-49AE-01A96A021489}"/>
              </a:ext>
            </a:extLst>
          </p:cNvPr>
          <p:cNvSpPr txBox="1"/>
          <p:nvPr/>
        </p:nvSpPr>
        <p:spPr>
          <a:xfrm>
            <a:off x="2295728" y="1556426"/>
            <a:ext cx="879439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Modify, the program so that it prompts users for the values of ‘a’, ‘b’ and ‘c’.</a:t>
            </a:r>
          </a:p>
          <a:p>
            <a:r>
              <a:rPr lang="en-US" dirty="0"/>
              <a:t>Remember that input( ) only accepts Strings so you will have to cast the String variables into</a:t>
            </a:r>
          </a:p>
          <a:p>
            <a:r>
              <a:rPr lang="en-US" dirty="0"/>
              <a:t>something that will accommodate arithmetic.</a:t>
            </a:r>
          </a:p>
          <a:p>
            <a:endParaRPr lang="en-US" dirty="0"/>
          </a:p>
          <a:p>
            <a:r>
              <a:rPr lang="en-US" dirty="0"/>
              <a:t>Also, what about zero and negative numbers under the square root sign.</a:t>
            </a:r>
          </a:p>
          <a:p>
            <a:r>
              <a:rPr lang="en-US" dirty="0"/>
              <a:t>How could these be dealt with?</a:t>
            </a:r>
            <a:endParaRPr lang="en-CA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501005F-E2F8-70E1-21DD-EA358ABA4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0840" y="6302886"/>
            <a:ext cx="456905" cy="4001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import math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a = float(input("What is the value of 'a' &gt; "))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b = float(input("What is the value of 'b' &gt; "))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c = float(input("What is the value of 'c' &gt; "))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exp = 2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underRoot = math.pow(b,exp)-(4*a*c)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if underRoot &gt; 0: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    root = math.sqrt(underRoot)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    posNumer = -b + root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    negNumer = -b - root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    denom = 2 * a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    x_1 = posNumer/denom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    x_2 = negNumer/ denom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    output = f"The values of the x-intercepts are {x_1} and {x_2}"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    print(output)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else: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    output = "No intercepts"</a:t>
            </a:r>
            <a:b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</a:br>
            <a:r>
              <a:rPr kumimoji="0" lang="en-US" altLang="en-US" sz="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JetBrains Mono"/>
              </a:rPr>
              <a:t>    print(output)</a:t>
            </a:r>
            <a:endParaRPr kumimoji="0" lang="en-US" altLang="en-US" sz="3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675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BF317E0-6BA9-4ED2-98D7-DEB0E25D693C}">
  <we:reference id="wa104381909" version="3.12.1.0" store="en-US" storeType="OMEX"/>
  <we:alternateReferences>
    <we:reference id="wa104381909" version="3.12.1.0" store="" storeType="OMEX"/>
  </we:alternateReferences>
  <we:properties>
    <we:property name="EQUATION_HISTORY" value="&quot;[{\&quot;mathml\&quot;:\&quot;&lt;math xmlns=\\\&quot;http://www.w3.org/1998/Math/MathML\\\&quot; style=\\\&quot;font-family:inherit;font-size:36px;\\\&quot;&gt;&lt;mstyle mathsize=\\\&quot;36px\\\&quot;&gt;&lt;mi&gt;y&lt;/mi&gt;&lt;mo&gt;=&lt;/mo&gt;&lt;mn&gt;2&lt;/mn&gt;&lt;msup&gt;&lt;mi&gt;x&lt;/mi&gt;&lt;mn&gt;2&lt;/mn&gt;&lt;/msup&gt;&lt;mo&gt;+&lt;/mo&gt;&lt;mn&gt;3&lt;/mn&gt;&lt;mi&gt;x&lt;/mi&gt;&lt;mo&gt;-&lt;/mo&gt;&lt;mn&gt;2&lt;/mn&gt;&lt;/mstyle&gt;&lt;/math&gt;\&quot;,\&quot;base64Image\&quot;:\&quot;iVBORw0KGgoAAAANSUhEUgAABcEAAADhCAYAAAAAuX3oAAAACXBIWXMAAA7EAAAOxAGVKw4bAAAABGJhU0UAAAC7nJf4mgAAKnJJREFUeNrt3S10FEnXAOArEAgEAhGBGIFAIBAIBCICgUAgEAjECAQCgYiIQOQcBAKBQCAQiBUREQgEIiICgUAgEAhEBAKBiEAgEPt17Uy+zcsGSGZuzfTP85xTat+XzFT3dN17u34iAADoipWmXWnazabda9pG05427cVP7dn0v6017fb0/3NG9wEAAAAA0AYnmnY5JoXuUtB+37TvTft7zrbXtJ2mPW7atVAYBwAAAABgAfaL3g+b9jYmxeq/F9B+NG27aeOmnXYZAAAAAADIcrJpqzHZvuRrLKbo/adZ4mWG+MilAQAAAABgVpdiso/3omZ7zzI7vBTmz7pUAAAAAAAcRdlq5H7TPkY7C9+HtbIH+XpMtmoBAAAAAID/KLOpn0R7Z30fpb0JW6QAAAAAAHCIsrXI3z1o35p21eUEAAAAAOCgv3vUSkF/7JICAAAAALDv7x62NZcVAAAAAIDi7562Oy4tAAAAAACZheePTdts2sOm3W7aatMuxOTQyv12OSZ7d5fZ2s+a9i7qFcJvuLwAAAAAAMM2T5H5U9MeNe1m007P8RlWpv/Gy8g9qLMclnneJQYAAAAAGK7jFpY/NG096hWXzzVtK/IK4W9cYgAAAACA4TpKIflrTLYuubjAz3W9abuRUwi/5zIDAAAAAAzTn/b4LgXk00v6bOXvvon5i+B7TTvlUgMAAAAADM+vthAph0qeaMHnO9m0VzF/IfyxSw0AAAAAMDwHC8U7TbsS7Sh+H1QK4e9jviL495gcwAkAAAAAwIDsH3Z5veWf80zTPsd8hfB1lxsAAAAAYFjG0b6Z379StmiZpwj+0eUGAAAAAKDN5t0W5aIuBAAAAACgreadDb6mCwEAAAAAaKuydctuzF4Ef6ULAQAAAABos4cxexF8V/cBAAAAANBmV2O+LVHO6kIAAAAAANrqZMxXBL+kCwEAAAAAaLMvMXsR/JbuAwAAAACgzd7G7EXwu7oPAAAAAIA224rZi+Abug8AAAAAgDZ7EYrgAAAAAAD0lCI4AAAAAAC9pQgOAAAAAEBvvY7Zi+B3dB8AAAAAAG32MWYvgl/TfQAAAAAAtNWJpv2I2Yvg53UhAAAAAABtdS5mL4CXdkIXAgAAAADQVmVP71kL4B91HwAAAAAAbbYVsxfBn+s+AAAAAADaqmxlshezF8HHuhAAAAAAgLa6FfPtBz7ShQAAAAAAtNVOzF4Af6/7AAAAAFikUdOuNu120x407WnTXjTtdUwKXR+atntIezf976+n//snTVtr2rWmndOt0FsXmvYjZi+Cr+tC4A9OTOOT1Zhsn7QRk7ME/mra9jT+eNO0T7+IUQ7GKdvTOOXZ9N+5M41VyrPstK4GQJ4vzwegfwllSfjuThPJMujNs6fvUdqHadJ5O2x/AH3xfI5nQimen9WFwE9JetliaaNpm0372LRvleOTg+3zNNl/PI2RLk1jJgCQ58vzAeiAM9OksiR1bxacUP6q7U4Hy1UJJnTS+ZhvFvgrXQiDdioms9IeTmOTLy2ITQ5re9Pn1Z1pPAUA8nx5PgAtcbJpVw4Mht9bmlgenHn1KCypgi7ZmvN3f0kXwqCURPh6h2KT373AuzONtQBAni/PB2AJA+JqTPbq+trRxLLMKn0ZimPQdldivlngL3UhDMJKTGaobXU4NvlVK4WHstR85DIDIM+X5wNQ36XpgNjWZcSztrIn52WXF1oZiL+bMwg2GwT6rexFuh3zvSzrUmKvGA6APF+eD0AFZe+v9aZ9GkByuRn24IQ2eTjnb/qZLoTe+3uArcwMf9K00y4/APJ8eT4A87k0HSy6uo/mrK28/S7LqR2sAct/Bs3z/CkB/SndCL3394BbiVmuugUAkOfL8wE4vtWYHHzx98Bb2VPUQVSwHGWmxm7Mt2WApY8wDH9r/6yakdQDIM+X5wNwRCOD4v+0j0274LaAhdua87e7pgthMMQrk/Y6bI8CgDxfng+AwXHGtte0a24NWJgnMf+ef2ZEwnCIVf5t78OepwDI8+X5ABgcY/YDqMZuD6jufsw/E9LyRhgWcYpCOADyfHk+AAbHxGaAhHpuxmQv71l/n2UPcVsBwPCIT/7bdsILQQDk+fJ8AAyOM7ZSoLvjNoF0qzF/AXxFN8IgiU8Ob3+5NQCQ58vzAWjH4Pi1ae9icgje86Y9bNrdmLyJPdjKFgkb04SuzG7aXfIged2tAmkux2RPvnn28zunGwfh1CHjw3GblyX9UzMhLgdnlW2WXjTt0TQWufeLe+tBTM40KP/b7aZ9iPle7mW0VbcHAPJ8eT4Aix0cv08Hto3p4HI+5ju8rmx7cGuacH6OxR+i4TRpmF85jObbnAH2ed1ojApFwSHLGNfLc+j1NKa4mRCj7CtbklyMyeyyrekza5HxypewPzgA8nx5PgDVB8fyJre8+b0Rkxl8tZRBtswmfRbzFdSO096F/TZhHtfn/L3uhgK4MUoRnNkT9jJbu8zevrLA8fzk9Nn3evoZFhGvPHWLAIih5PnyfADyB8cv00HqcuTMojquM9OEbxHJ5UO3DMxkHPPvAW4LFGOUIjgRx5vt/bJpt6Md2+KUz/B4AUl9iYfOuk0AxFDyfHk+APMPjqWYtdm0q0saEA9TEr6dqH+AxlW3DRzLvVAAZ3kJ3Kpu7J0/XfMSC4yj7ky1eZRiwtvK8coTtwmAGEqeL88HYPbBsRwY9XD6/2ursg9nzVlWH1sUEEDbPYz5lyea0WiMUgTnoMOu86emrbU8PjnoRMLz8U+z4E+7VQDEUPJ8eT4AxxscP8RkNmdX9sq6XHmAvOXWgd8qAeTzOX9nZQ/dU7rSGBWK4Pyvg7O2yj7fbZqtdlzrFWOV224VADGUPF+eD8DRBsedDieX5QC9L5UGx91weAb8Silcv57zN/bMb4xQBOdwezHZW7svq0QeVIpVttwqAGIoeb48H4DfD45lULzcg+93pWlfKw2QY7cP/Ec5+G3evW4dTMNREzhF8GHq4zYff1WIU/bCsm4AMZQ8X54PwKGD47seFgyuxXyH8v2qvXX7wH+eJ7sx34E0d3QjR0jgFMHpm9OVkvkruhZADCXPl+cD8O/gWA6BuNnj7/kk6rwlvugWgn+U38I8yxK/N+26buQPCZwiOH12vUKc8kC3Asjz5fnyfAAmWxfcjf4vly17FH+uMDg+cwvBP/sJ7s3xOyq/zcu6kd8kcIrgDMX75DhlU5cCyPPl+fJ8AIblVoXB8VPYb5NhuxGTWdyz/obeT4N0OMwoFMEZlnvJccoHXQqAPF+eD8CwnJgOZvbbhBxldsk8+/BtRz8PuCPPKBTBGZZTkb+/qSQeAHm+PB+AgblfYXDc0K0M0N05fzePQ2GGPxuFIjjDs50cp5zXpQDI8+X5AAxLmWE1z97Fh7XXupWBWYvZZyr+mAapcBSjUARHIu83AADyfAA4tufJg+OuLmVAHszxWymB6aou5BhGoQDI8FxJjlOu6VIA5PnyfACG507kL5VysB9DMG8B/JIu5JhGoQjO8JxKjlHGuhQAeb48H4DhORf5h06t6lZ6bmOO38fnUABnNiPPZwYqc0n3WHcCIM8XRwIwTJ+TB8e7upQe24j5ZoA7lI1ZjSQvDNTHUAQHAHk+AMzpZfLg+EiX0lPzHNBWgtBzupA5jEIRnGHaCUVwAJDnA8Ccsg/NeKFL6aEbMfuSwi8xKWDCPEahCM4wZRbBHYwJgDxfng/AQG0kD45/6VJ65nLTvodDMFmuUSiCM0yZRXC/AQDk+fJ8AAbqbvLguKNL6ZGyhcnXGX8LpXB+WReSZBQKgAxTZhH8gu4EQJ4vzwdgmMYGRzjU6ZjvQLZbupBEo1AEZ5g+JMUn5cXkCd0JgDxfng+AwdHgCBOlUPJmjt/BA11IslEogjNMn5Pikw+6EgB5vjwfAIOjwRH+Nc9p6mW/PLMNyTYKRXCG52TMfijxz21LdwIgzx9Gnl8CiI3kNsR9LktS+yCh7+77PQIGx07IeOYf1lYHcn/dSuqvuwv8zGtz3P/vpzEXZBuFIjjDcyExPlnveV+JV4YXrwDI83/jS3IHPBvgTbSe1Hdrfo9Ai5KmzLFhs2f9s5HcP/utjMmne35v3YicGXyLPGDy8vTvzfo5L3qkUMkoFMEZnpuJ427fJ3CJV4YVrwDI8/9gJ8z2m0cZ/PcS+m03ujlL7GLUmV2gLb5JgjnoUXhB+jvlef056iSWGz2+ry4mjZl/T4sgi3B2OkbP+jnN/qKmUSiCMzyPk8aRMh71fZsq8cpw4hUAef4RbCR3wPcY1pLfZ0n9dr2j339cKajSFt82jAcc8Cr5/nrYwz6q9fz7Pi1s9U0pJmetPlvUyqlSHHk7x+d8G/YBp65RKIIzPO+SxpIXA+kv8Ur/4xUAef4RXa0wIA5l2W/5nhlLpLo8e75WUKUpgrNc75Pvr3s97ae3lX6P5QDGPhVPTyXeU88X2Df35/ic35p2zqOEykahCM6wnIm8QzGHtEWFeKXf8QqAPP+IVhIDib4XO36WMQuh9H2XXxqMQ/FYEZy+OVVhXLjS0766WPE32ZflsyUBzJpxUF4aL2q12aWYfR/w0hx2zSKMQhGcYVmLnPHkUwyrQCle6W+8AiDPP6YPyZ0whKVlt5L66mnH+2EciseK4PTNlQr315ke99eLSr/Jz9NApeueJ/XHx1jcIVwlcX0/57WT/LIIo1AEZ1iyZrDdG2DfiVf6F68AyPNbMCC+6/mNk3XASFkqfbbjfTEOxWNFcPrmfvK99bXn/XV2+jyv8bvs+l6S60n9UA6mHC3wc28ortARo1AEZzhuJo0pX2KYLyrFK/2LVwDk+TNYS+6IMr3+VI9vnKxBsg9LpceheKwITt+8Tr63tgfQZ2uVfpddflk6jpzldoveNmzeIsFQiyssxygUwRmGslVF1url8YD7UbzSn3gFQJ4/o0sVBsK+DgArkfMGvS/70I1D8VgRnD4py5m+u7dmSs4/VvptdnGLsSuJ99GiixXzBofrHiMs0CgUwRmGrOLtmxj2YYXilf7EKwDy/DkGQ4djHs1mUv/c6El/jEPxWBGcPrld4d4aSoFltcJYut8udagfLsRkaVzG936w4M9+dc7PWwJL+4CySCPPaAYgaxsPM3XFK32JVwDk+XNyOOafXUwKGF73qE/GoXisCE6f7CTfV+X8hCHNuHpe6ff5riP9eCZyzsxY1sHR7+b8zC89QliwUSiC029l7HubNK480p3ilZ7EKwDy/Dk9Se6Q9z0MwN7F8N6Q/8k4FI8VwemLMiMme2bQ5sD6sCRVXyv9Rm+3/LuXfbCz9pl7E4vfV/tWwue+5jHCgo1CEZx+yyrW7sSwt0ERr/QnXgGQ5yeoMTW+T0uCs05RfdazH9M4FI8VwZFo/rpdH2A/3q30G91r+bi6lfQ9y5kZK0v4/PPONPwuEWYJRqEIjrjkKLPVVnSneKUn8QqAPD/BhRj2nmC/c3o6mGcEBGd69mMah+KxIjiec4e3MsNoqEXB95V+p09a+n0fJRYqRkv4/NcSPvsrjxGWYBSK4PRPiR2yzmEqsc15XSpe6Um8AiDPT5S9JGqtJzdN1lYx6z38QY1D8VgRnD5Yr3BPPR5wf16r9Dv90cJk/k7kLK/7scRi3MuEz/92+hztYqO7RqEITr+cj7w9wEvSf0mXild6FK8AyPMTbSd3zF896JNzSYPlx+jnjMhxKB4rgtN15e1w9kvQ8tw8M/B+fVnpt7rTou94I/L2lxsv8XvsxLCf/3TXKBTB6VdekRWPKICLV/oYrwDI8xM9Tu6cDz3ok6wXAzd7HKwqICuC022PKtxPW7r1n+LUt0q/16st+H4XE4Oqe0v+LorgdPk5owhO111Kfg7bAkW80td4BUCen+hGhQ7q8incq5H3Fryvp5GX4v6u1ot23xgxSGW1y/fIfzs80rX/2KiUVH5a8rhSZhV8TvouL1pwnRTB6XLxShGcrirF783Im6G7n3eJQcQrfY1XAOT5iRyO+a8yWH9MuknMRADaqsYS2Oe69f+datqXSonlsl5cnYy8ovG7aR8tmyI4XTUKRXC6pYwht5r2OnKL3/uHMZ7UxeKVHscrAPL8ZJ+TO6mrh2Ouu0mAnrteYWAsS5DP6Nr/cbtSUlmWLp/tcED1oUX3iiI4XTUKRXC6cZ/emY4fe5Vij9u6WbwygHgFQJ6fbCu8KViJnH3RFIOAtiqzWbJfetor8dfeVEosNxf8PTaSPvfXJSXEv6IITleNQhGcdinbT1ycxgPPYlJArPn8ei3fEq8MKF4BkOcnexj5+4B1zYsY9ix4oP/+qjAwlsTphK491OXIX/a93y4v6DvcT/q8ZW+6ay27Porgw00SRh1vVxKu/60e9MNpw0x1Z6Z9XQrcqzE5F2htmjuWSU/b07zvx4KeW1+n9664Q7wypHjFuKkZN5HnJ7taocO6tDfbxaSBfzfsSQe0050Kz/ny3Dyna3/rcaWk8v0CgpJriUnxzRZeG0XwYRoP/Lr3qW0YYgbz/CsrbR8p4IhXBhqvGDc14yby/GSnKnTalQEGgtf9/oAWKgcgZ2z39HO7q2v/6HTU2Qu1dv9fSPzcbV0hpQgumdck80PVlefft2lxdsUlE68MOF4xbmrGTeT5FQz1cMwbSd93x+8PaKEy++ZjhYFxS9ce2VqlQPZLTF5iZ1tJjAm2or3L6BTBJfOaZH6o2v78K9uelOK3fZnFK+IV46Zm3ESeX0X2HjJdOBzzZNLAWZYKXPQbBFroZYWBsQy2liQfL0B5XymYfVRhXHwbeS+H27xFmCK4ZF6TzA9VW59/72JyCJcYQ7wiXjFuasZN5PlV3UvuvC4cjpl1gMZTvz+ghbIPPS6tvDi0D/jx1Tp0qhzgNEpMfl8NKIBSBJfMa5L5oWrT8+/7NJe65LKIV8Qrxk3NuIk8f1FWK3Rim9+olkE4Y++c8m9Yqge0ze0KSUz5967p2pltVQpot5M+39Okz/MlMdEFybwmmc/XtpeAe9OiZpmgdMblEa+IV4ybmnETeX5tpWD9PbkjV1v8fV8nfcf7foNAy1yp8Dz/MQ2Cmd25qDO7qrRbc3629cib6XXFpUYyr0nmW63tK2E+xGSWW5kdbp9m8Yp4xbipGTeR51fxNrkz11v6PVeTvt8ngRnQMuV8gq8VgqY7ujbFg0pB7Tzj0a3EZPeGS4xkXpPMt16XtoPajUlB3FZs4hXxinFTM27K8+X5qV4kd+aLFn7HMuh+MHgCPXSh0sAoYMpzcprQ1whsZ3nxXPb+3Ev6+/dcXiTzmmS+E7p4JkIpfpZDwK66fOIV8YpxUzNuyvPdE218wO228DveTfpur/0OgRYZVUpWHunadDcqBbYlOTxzzHvmq/sEsa4mmR+crh8MXCY03QwrcsUr4hXjpmbclOd7Hs7hfIWObdPhmOWzfI6cmQiW5AFtcTHp2fZze6hrq9muFNy+POLfP9W0d0l/c1shAsm8JpnvlJ2e3AOlGG5lrnhFvGLc1Iyb8nx5/kz6fjjmRnhjAvRvYKyxNMpzrq6ypK3WoVN/OuipJIBZh0N/miaoIJnXJPPdsdOze+HNNB5CvCJeMW5qxk15vjx/qUFRW35oZeZ2RoG/LN867TYBWuBKpYHxrzBTZhEeVwpw3/7h+j1J+ju7YVUUknlNMt9Fm9Nn+FHat47cD6VQ+0D8Il4Rrxg3NeOmPF+efxyPYjlLnWp7mfR97rpFgBa4Fvkrd/bfDBsYF+NE1Dt0au0Xf/NB0r9f7j2z7pDMa5L54SgrhkfTZ//16W+pjDWlULnVtI+V4pLjtp3p50S8Il4xbmrGTXm+PH/hD7kvLejoa0nf5YObBmiBW1FnZpa9wRbvTqUg97BDp0rRImNJ8/fpvwXiXE0yz0GlUF5m3JZDK59Oc6cfS7g3vhmnxCviFeOmZtyU58vzj2JUocNHSw7GsjaSX3V7AEt2r1JCua5rl6bW3qzPD/yNi4kBlRVRSOY1yTxHtTL93b2IxW+tUu4RE5jEKxg3NeOmPJ/fyl7utMw3sFlLqTbdFsASlSTuWYVBsQy0d3TvUp2PejPlLkwLEFkvg5+6XHTcuWlC3+W2FjlLYrveD7Y46J5yMGGZJf46FjdD/GUohItXGPq4qRk35fn81uvkzl/W6aNladVe5CylOu+2AJakrGh5VWlgXNW9rfC8UlJZxvN3if/WKZcKlm4UVjfSfSW3ehGL2Uf85TSWQrwCIM/nPzYqBB7LkPU2ZcMtASzJqch/Mbm/B+Nl3dsap6POCeBZ7Z0CArTGKBTB6Y+zMSmG154Z/kxXi1cA5PkcZjX5IizjcMyLScHU7nSwB1i0M5E3K+Zgex/LPauBw9U6dCpjHDzn8kBrjEIRnP65EpODNGuOZ5aFi1cA5Pn8x0qFi7HI7UROTC9+xuceux3+o7xg2NB60STB7VVmRn2q8CzeDi/22ipz7MqcSSChhHYZhSI4/R0Hn1Yc08oEKbPjxCsA8nz+I/twzJsL/Ox3kz7z23CQymHG0d4lcJqtfvrgatRZalqWG1si2m5XWvR8KMWC6y4JtM4oFMHpt9tN+1ZpbCsrlFd0sXgFQJ7PQS+SL8qiTmgu++pknSotQTjcOBSPFcGp5ValxO9+eKnXFc9a8nxYdymglUZiXAbgUtTbe/ql7hWvAMjzOWg9+cK8WdDnfhh5b1I43DgUjxXBqfXbyj4Y6sd0wKU7yjK2vSU/Gx65DNBao1AEZxjKFoy1CuE3da94BUCez77VyN+nq/bbiQtN+570WS2T+/0PWAFZEZxcjyoMjHsKHZ21vsTnwqswmwDabBSK4AzHlaT87udWVg6f0r3iFQB5PsXJCgHHpcqfeTssqVqEcSgeK4KT6XmFa/shHBDUdcs4dGpbUQBabxSK4Mg9Mto9XSteAZDns+9t8sW6U/GzXk/6jOWUVm+UlxOIaorgQ1NeNm5WuK7l2e1k6O67uuDnQTkQ2yooaL9RKIIzPFsVxr2P8j7xCoA8n31dORyzBC8fkj7jNZf9j8aheKwIzrzK7JVXFa7pZpgZI+mfbU+5C7obOmEUiuAMT5n1VmNbFLmfeAVAns8/xpE/bb+Ge0mfb8clX8p9oSmCD015e/uuwvUsBwOb0dQf5Vq+WcBz4LsiAHTKKBTBGaZHFcbAV7pVvAIgz6c4H/lvbrMvXEkE9sJb5UUah+KxIjhtGhjL8+uuru1dQvlyQc+BO7obOmUUiuAMN4bKyPt+jqHO6FrxCoA8nxqHY2YXmrP22Xnmch/ZOBSPFcFpy8BYkkGzYvrn+YKeAWbAQfeMQhGc4XpYYSwc61bxCoA8n2In+UJmnsJ9KSZvRjJuLpvLH904FI8VwWnDwFgOBjqva3tnbYHPgPKi+6wuh04ZhSI4w3U2Kf872LZ0q3gFQJ5PsZF8MTcTP1vW3mOWFxzPOBSPFcFZ9sD4eVoIoX/P1x8Lfg6U5N8ec9Ado1AEZ9iy95/e1aXiFQB5PsWt5Av6PulzXU/6PB8MpjMFPQrIiuAsb2D82LRzurZ3yrj2fUnPgtu6HzpjFIrgDNt6hXFQwUG8AiDPJyXQ/nlj99MJN9vXpM8jCTi+cSgeK4KzrIFxO2zf1EerS0wo92fBeSEMw4nNxb902YUK4+BN3SpeAZDnE9PBJvPizru5+5No39YsQzIOxWNFcP6kHCycvVy3rKQ5pWt752JMzqbwPACOYhSK4AxbKYJ+Sx4DH+hW8QqAPJ/idfIFnudwzLI0IGP/sR9hmcGsykuMHa0Xbex2ruZl8nOzDLQrurV3yjj0JdrxUsyhU9ANo1AEh+wCxAtdKl4BkOdTbLQoyNhK+gyPXFagkmeR/2bY0qj+KW/7P0S7VocoAkD7jUIRHLJjrR1dKl4BkOcT00C5DSdwl0M4MmaBf3GjAZU8rPC89Ga4f8oyuu1o5zZJ9kWFdhuFIjg8SB77PupS8QqAPJ+YXpjsQevkDANw1t7kY5cUqOBe8nPys4Gxt7KX0WW2TzOM0cDijEIRHMYVYi7EKwDyfP6RfTjmcYPv9aS/+zacKA3kK3vlZ6xU2W/l4KGLurWXnifeJ18rJZbrLhO01igUweFW8rj3Q5eKVwDk+ex7Ecs71fl05J1EfdmlBJKVw4K+JT4fy791Sbf2UuY+cmtNu10pqSz3oEOnoJ1GoQgOqxXGPsQrAPJ8/nE3ecB6eYy//dcS/ibAUZRlTNkrZe7q1l7K3EeuJKf7q5pqLVV26BS00ygUwWE1FMHFK+IVQJ5PRwKNL0f8u2WZQMbSg+/TpAEgy6mmvUt+Nj7Rrb10L/keOVFhnDysmakA7TMKRXDIzk0VwcUrAPJ8/l85dOJ78k1w+gh/dyvpbz1yCYFk2dtE7YQzC/roWuL4ufmLe+RRpaTyjXsSWmcUiuBwNRTBxSviFUCeT0Vvk2+Em3/4e1l7h5WTV0+7fECi7C2iyoFBTojuZ5KelVCWBO/kL/5O5tkZP7fbLiO0yigUwSF7j+k98Yp4BUCez0HZb0Me/uZvlbckn2IxxXaA47gUuStjytLQa7q1dy4mJnrvm3ZmwQHbwcDNi2Roj1EogsNa8li3K14RrwDyfHk+B42TB6rt3/yt9bA0Cmifsj/Yx7A/GH9OKL8mJuZHnT2QvXedQ6egfUahCA6ZhzeW9la8Il4B5PnyfLKD7oPt2y/+zsr0v2X8jcsuG5DoVeTPPDJrpV/OxeTw56xDpEfH+NvXKyWVimbQr3jc75muyzo3ar9tiVfEK4A8X57Pz7IPxzx7yN94KpgBWih76W1pV3Vrr5ydBjxZL4ovzfAZNisllWWJs5VVsHyjUCSC7Nl6T8Ur4hVAni/P52c7yTfGrZ/+/dXIO9zEWxcgS1kumv0S0JLNfimHQL1JujfKvTbr/nFlZtePSonlHZcZlm4UiuAM2/kK49u6eEW8Asjz5fn8bCP55tj46d/PKrKvuVRAYrKQPePoc3hR17d7JHMJ3Y05P8+DcOgU9NUoFMEZtnsVxrehHFwmXgGQ53MMt5JvkDcH/u2svcHK0q5TLhWQ5EmF4HysW3slc2/SjNlLJyNvmfPP7ZHLDUs1CkVwhu1lhbHtgnhFvALI8+X51Ai8f35Le2I6AH5O+jdvu0xAkrLHYfZSTXsV9suzxHvjQeLnulEpqfwRxzv8CmhfLL6qG+moM5G/bH1vIHGZeAVAns8Mst/Wln3dspa1vXJ5gCRlAMteHjWkJbdDsJF4XzyvEDTtRJ3E0sHTsDyjUARnuGpshfJavCJeAeT58nx+5XXkH0SS8Ua/vMW54PIASWrsU+hFXX+MI2/2wGbUmTVwsVJSWdp1twAsxSgUwRlu0aLG1hkPet5v4hUAeT5z2Ij8pUpZb6UBsooMexUGR4WHfriZOHZtx2RLsFqeVkoqdyt/buDX45OxiCGqMQu8tHPiFfEKIM8XW/Erq1HvTe2srcwkP+vSAElqHLr0Trf2wtXI24/0bdQ/Pbz8+18rjb3rbgdYSvImUWNoTkXe+VEH20fxingFkOfL8/mdk9G+IviGywIkJg01nlMO7e2+slw3a+ZAOTjlzII+d63Zc9+atuK2gIUahSI4w/NYDileEa8A8nyWZTfaUwD/FE5gBfK8qRR8e0512yjyZiiV2WyLXL1U6/CX0p65NWDhzyJFcIak7OmctaXHz+28eEW8Asjz5fn8yYtoTxH8pssBJLlV6Tn1l67ttLJE911ioLSMQ5xXK47DF90isDCjUARnOEoBttYWGTviFfEKIM+X53MUd6MdBfDyJsdbFyDL+3AyPf/rVGJCWfbmvLrE77JZ6f4uvxuHTsFijEIRnGE4XTEu+3taEBGviFcAeb48nz9ajeUXwMuyuMsuBZDkRqVn1ddpYkL3lERpOzGhvLbk77MS9WbU3Xe7wEKMQhGc/suc0XxY+xD9mkglXhGvAPJ8Kg+032O5RfCnLgOQ6EOlZ9UrXdtZmaeHt2XrrlorufbCoVOwCKNQBOdfT6J/+1rXLoD3cTtN8Yp4BZDnU9lOLK8AXgavMy4BkGS14vNqXfd20vPEe2CtZd+t1nLATbcNVDcKRXD+dXB/6zLWnO349yl7UNc6GLGv22mKV8QrgDyfBXgWyyuCu9mArjzPSmL6YoCtyy8qHyVe/2ctTLbLVmI/Kt3vtimDus4kPJ/P68beOGy7yDIreBzd2/v4dkwOY6yZQ5aVzH06HFG8Il4B5Pny/AUZx3IK4Lth3x0g14tox2G/fWqjjt4LdxITrifR3tlmte75t+HAaoBF+VPBdysmxeU2J6z7L3ZqFTsPto0eXXvxingFkOfL8xdotKQOX/U7BgyOBscKbiUmlJstT67K9ak1427skQKwEMeZAb0/Q7wtBfEyU/1e074sKC7p02GY4hXxCiDPl+cvwaIPx7TxPGBwNDjWcC1xTHsb3ViG/qDStf8ck4PNAKhrlmd0KZ6Wgyc3mnYpFl8ALeNj2Xt6d4ExydceJe3iFfEKIM+X5y/JIg/HLAHbRb9hwOBocEx2NTGhLAd6deVgslL4+FTp+j/2WAGoLuN5vReTiUalMH2p0ucshdbVmBzi+HXB8UjJIa/35HqLV8QrgDxfnr9EGwvs6Od+v4DB0eCY7GxiQl6WdK907N6/Hl5cA3RVrVnTZYZwOXTx9vRZftzzmMqWK6VgW2bwvo7Frx4+2B705FqLV8QrgDxfnr9ktxbUyV/CYZiAwdHgmKskgB8Tk6jLHb3/a63q2g6HTgHUtMhxveRj76djxl/T2Gm/lZnkb2IyW3evRbHIo55cZ/GKeAWQ58vzW2C0oE6+67cLGBwNjonKHpDvkr5rmeF2pcP3/4XIO2Dr53bd4wWgGvHGr9vDnlxj8Yp4BZDny/NbpPahJuWttzezgMHR4Jil7E2aOZvoVg9+A08q3Qfl0CkruQDqEG8c3tZ7cn3FK+IVQJ4vz2+ZzcodvOp3CxgcDY4tHbfWevIbKPu31jqsbMMjBqAK8cZ/t/q4I88Wr4hXAHm+Ingt9yp27rbfLGBwNDgmypxB9LBnv4M7FYsSI48ZgHTijX9bWZ18oUfXVrwiXgHk+fL8FrpccRA67zcLGBwNjknWEr/f4x7+DsrWYx8r3Q+bHjMA6cQbk7YV/drKQrwiXgHk+fL8lip7lX2v0LEP/V4Bg6PBMck48g5T2oz+nlVxteI9sepRA5Bq6LHGl6bd6Nk1Fa+IVwB5vjy/5d4md+peTE7CBjA4GhzndTsxoSwHVPX94KStSvfEB48agFRD3vv7aQ/HY/GKeAWQ58vzO+Bxcqeu6VLA4GhwTFBmCmWtVnofkwOZ+u5sTF5G17gv7nvcAKQZYvG7xGznengtxSviFUCeL8/viBuJHVoG7RO6FDA4GhzndDExORpKQrnvQaX7olyPFY8cgBRDiSlKcfhZ9LP4LV4RrwDyfHl+x5xN7NAruhMwOBoc51T+/uek77I7HeeGpCyh/lLp3njskQOQohQ7r8WkEPgycdxrS/vUtPWej8HiFfEKIM+X53fMzaTO3NKVAAAAMylF0LJK91HTtpv2rWPJdSnkluJjmRh10uUEANqkvH39FDnL3M7pTgAAgDSlMF5mjJdZ1WVbkbJlRq29lI/bSpH+bUxms5fCt20xAYDWyjoUc0NXAgAALEQpjpfC851pTldW5b5r2teoU/Au21aUgvfTpo2bdiHM9gYAOqIc4pFxivVnARAAAEBrrEzzvdWYFK3XYjJx6UlM9ln9uT2Z/vfS7sVky8zy/z0fk9XDAACdVWYKZMwKuKcrAQAAAABokzITIKMAXgrp9n4DAAAAAKA1zkTeYSqXdScAAAAAAG3yMnIK4M90JQAAAAAAbXIjcgrg35o20p0AAAAAALTFyaZ9jpwi+LruBAAAAACgTR5FTgF8NyYFdQAAAAAAaIXzTfsROUXw67oTAAAAAIA2eRM5BfC3TTuhOwEAAAAAaIt7kVMAL+2i7gQAAAAAoC1WmvYtcgrgT3QnAAAAAABt8jxyCuClkL6iOwEAAAAAaIubkXcY5n3dCQAAAABAW5xq2m7kFMA/Ne2kLgUAAAAAoC02Iu8wzLHuBAAAAACgLS417XvkFMBfN+2ELgUAAAAAoC3eRd4s8Eu6EwAAAACAtrgTeQXwl7oTAAAAAIC2WGna18gpgO817YwuBQAAAACgLTYjbxb4hu4EAAAAAKAtrkdeAfxT007pUgAAAAAA2uBk03Yjrwh+U5cCAAAAANAWDyKvAP6maSd0KQAAAAAAbXCuad8jpwD+o2mXdCkAAAAAAG2xE3mzwJ/qTgAAAAAA2qLs3Z1VAP/WtLO6FAAAAACANjjdtL3IK4Kv61IAAAAAANrieeQVwD+GwzABAAAAAGiJKzE5xDKrCH5TlwIAAAAA0AZlxvb7yCuAb4dZ4AAAAAAAtMT9yCuAl9nk53QpAAAAAABtsBK5h2E+06UAAAAAALTFVuQVwL827awuBQAAAACgDW5E7mGYd3UpAAAAAADz+D8zN5aWeOmzQgAAAO10RVh0TWF0aE1MADxtYXRoIHhtbG5zPSJodHRwOi8vd3d3LnczLm9yZy8xOTk4L01hdGgvTWF0aE1MIiBzdHlsZT0iZm9udC1mYW1pbHk6aW5oZXJpdCI+PG1zdHlsZSBtYXRoc2l6ZT0iMzZweCI+PG1pPnk8L21pPjxtbz49PC9tbz48bW4+MjwvbW4+PG1zdXA+PG1pPng8L21pPjxtbj4yPC9tbj48L21zdXA+PG1vPis8L21vPjxtbj4zPC9tbj48bWk+eDwvbWk+PG1vPi08L21vPjxtbj4yPC9tbj48L21zdHlsZT48L21hdGg+30IToAAAAABJRU5ErkJggg==\&quot;,\&quot;slideId\&quot;:256,\&quot;accessibleText\&quot;:\&quot;y equals 2 x squared plus 3 x minus 2\&quot;,\&quot;imageHeight\&quot;:26.48771021992238},{\&quot;mathml\&quot;:\&quot;&lt;math xmlns=\\\&quot;http://www.w3.org/1998/Math/MathML\\\&quot; style=\\\&quot;font-family:inherit;font-size:36px;\\\&quot;&gt;&lt;mstyle mathsize=\\\&quot;36px\\\&quot;&gt;&lt;msup&gt;&lt;mi&gt;b&lt;/mi&gt;&lt;mn&gt;2&lt;/mn&gt;&lt;/msup&gt;&lt;mo&gt;-&lt;/mo&gt;&lt;mn&gt;4&lt;/mn&gt;&lt;mi&gt;a&lt;/mi&gt;&lt;mi&gt;c&lt;/mi&gt;&lt;/mstyle&gt;&lt;/math&gt;\&quot;,\&quot;base64Image\&quot;:\&quot;iVBORw0KGgoAAAANSUhEUgAAA3YAAADYCAYAAACnU3GOAAAACXBIWXMAAA7EAAAOxAGVKw4bAAAABGJhU0UAAADVNp20xQAAJJBJREFUeNrt3R1YbV3XwPEBQRAEQRBsCIIgCIIDQRAEB4Ig2BAEQRAEwb6uIAiCA0EQBEEQBAeCIAiCA0EQBEEQBEFw4H73ePfqebp7+t5jzDU//r/rmvJ8nPYea66151hzzjFFADzX025D7TbebpPtNtVu8+3WfKVNVf+b4er/BwAAAAAIaKDdJtptud222+2k3a7b7W+7/fPNdt9up+22025L1b/fS6gBAAAAwMZgu8222692u+gygftKe2i3o3ZbbLcGlwEAAAAAPk+XRupyyo3AidxHTWcGm8JMHgAAAAC8mczp8kedlbuJJJF7q+nna7VbH5cNAAAAADrFTjYSSObe2pe3JhRfAQAAAFAgTYTm2u1Y4llm2U27bLcZLisAAACAEvS322q7XWWQzL3WtKIm++8AAAAAZO0+04TuedOkdZRLDQAAACBX/xTSNIGd5HIDAAAAILFLuz1KZx8hAAAAAJDYJd6aXHYAAAAAJHZfb3fSOdj85EXT/W8PgRM7rfo5zaUHAAAAQGL3erttt33pnCX3s91G5HNVKbU65492m2+3gyoR9EzuHqrPBgAAAADFJ3a6b+24SuTGxO5g8J4qMTwUv3P1/ghHIQAAAAAoNLHTZE5n1aYDJUbD7bbrlNxt0QUAAAAAlJTY6QzXknSWTdZhXDr79Kz3243TDQAAAADknNhp4rMn8ZwBp0s0rWfvTukGAAAAAHJM7B6qBGo40s+9apzczdIVAAAAAOSS2OkM3brUt9zyK9bEtpBKD90BAAAAQMqJnRZE2Zb0jgDYM0zuZugOAAAAAFJN7A4k3TPd+sSuoMox3QEAAABAin5k8B2mxK5C5gBdAgAAAADq8dsouWsSSgAAAACox4RRYrdLKAEAAACgPpcGid0VYQQAAACA+lidbddPKAEAAACgHj+MErspQgkAAAAA9eiVznl83SZ2i4QSAAAAAOpzZpDYtQgjAAAAANRnxyCx2yGMAAAAAFCfdYPE7pAwAgAAAEB9Fg0SuxPCCAAAAAD1aZLYAQAAAACJHYkdAAAAAJDYAQAAAAC+a1UongIAAAAASdswSOx2CSMAAAAA1GffILHbIowAAADISW+7tRzaNKGFk0uDxG6BMAIAACAnIwaD5NfaKqGF04uIR4P+OUMoAQAAkJM5p8SOGTt4mDTqn0OEEgAAADlpOSV2DUKLSPvrLWEEAABAbiwKUbxsj4QVTs4M+ucRYQQAAEBubhwSu2PCCgdW+0GXCSUAAABy0ic+yzB/EVo42DDqn6OEEgAAADmZcErsFgktjPWIzezydfVvAQAAANlYcErsfhBaGGsa9c0WoQQAAEBuNp0SuwFCC0M6w3Zl1DdHCCcAAABy89shqaOUPKw1jfrmb0IJAACAHFERE7GznK2bIpwAYGa63XaNGwDgG6iIiRQsGvXLU6FoCgBYGW63O4cxBADgG2acErtZQgsjg+12b9QvJwgnAJjQl2R/nMYQAIBvWHZ6KI8RWhjZN+qTLO8BADurTuMHEjsA+KYdp4cyy91gYVrsivn0E04AMKHHGT2S2AFAXM4dHsgXhBUGBquEjIIpABAPfUlmVcyKxA4ADFntXXreDgkrDFgdw0EhHwCwY7U8nsQOAAwNOT2Q1wkturRh1Bd1Y38v4QQAE0sBkjoSOwD4BipiIkZNsdtX1yCcAGBiXHz31ZHYAUAXVpweyKOEFt80aTRw0H/jB+EEABN65q33vjoSOwDowqHDw1gPKqUiJr5jTOwOuv1JOAHAzK+ASR2JHQB8w6XDw/iMsOIbRgyTukXCCQBm9NiZvyR2ABCvHqcHNYdA46sa7XYtFO4BgBifzzeBkzoSOwD4ojGnh/EyoUVNSV2LcAKAGX0B7HHWLYkdABibc3oYTxNafNKQYVLHWXUAYGu9pqSOxA4Avqjl9DBuEFp8gvYTqwpreuYdBXsAwM6UhN9XR2IHAN9ERUzUZVzsCqWwpw4AbA1K5xzQf4TEDgCS4HEezSlhxQf0LfC9sKcOAGJ1VHNSR2IHAF8w6PQg3iC0eMdsuz0Y9bUVwgkA5lYiSOpI7ADgCyadHsRNQot3BgtW+zUWCCcAmNNq2Y8kdgCQlkWnB/EEocUrto36l872zRBOADDXJ3ZViknsACDBgfbL1kto8YwW0tk16lt6QO4YIQUAF/sRJXUkdgDwBScOD+Frwopn+qVTTMeib2mhnwYhBQAXzciSOhI7APgCjzX0+4QVFT14/FzsKq0OElIAcDEidpWKSewAILCG00O4RWhRDRIuDV8W9BFSAHDRZ/i8JrEDgBpMOz2E5wht8SwPHt8SDrsHAE9e++1J7AAgkFWnh/AIoS3+hYHVGXUcZwAAvpoRJ3UkdgDwSVZVCp833bNHRcxyzYvNvk2OMwAAfw2xW13x1LQo2w2JHQCE5bGe/oywFqspNgePc5wBAPjrqX6zLccAWnxlWGzPwQMAfEBn1TwqYu4SWpI6ofIlAMRuw2EMMF392yR2ABDQiPishV8ltMVZNUrq9oTKlwAQwqTRc/t523z275PYAUBAc06J3TShLS6ps+g3a0LlSwAIQc8Xtd5Xp6steknsAKAeLafErkFoi7Ei3b/x1f9/k1ACQBA9VRJm+buvSeLLJfQkdgAQ0G+HpO6WsBZj2aC/aFJH5UsACGfJ4bf/5yt/h8QOAAKyfOg+L3GM/DWl+5k6rZw2QSgBIJhxsS+athlgjAEAeEev+CzD3Ca02Zs3SOp0YDFFKAEgGC1MdWX8m/9H3i54RWIHAIFMOCV2i4Q2a1PS/dte/f9TYAcAwtoz/r3XZ3njnb9HYgcAgTSdErtJQputH9JZPklSBwBpWZTwRxuR2AFAINtOiV0voc3SiEFS99YGewCA7/P7wfi3fl8+Pp6GxA4AAjlxSOquCWuWtIS1xb4MlukCQFj6svVC7Ktf93/ib5PYAUAgtw6J3W/Cmh19I3tm0Dc2CCUABPfL+HdeC2d9tpoxiR10DDHUbqPS2arzWtMZ5UbVWPUFfENDfJZhtmr6Pvog0BLOzXZbb7cj6cxI6izT3Rs/TPqDc1n97/aq/1+z+sHiwfJfuxJmyQ4AwNa0dF/B+GVb+8LfJ7Era1w5W42l9Df/4o3x11cOvL+qxmj6721JZ9WPbucYJNzJ9Q0tvLdc5Qm6FUwngs6qa6zPibeWij9U//119b9/6g+71bNooXrOjZQ+dp92SuzmAn3+vuo76JvIU7HZ+/Uy8TuvHlATBSclawax1OS5n+caAAQfTFn/Nh598feQxC5f+ruuRx/tdJnAdTtO+1WNPYe4JFH0iYkqeXtK7h8C94vbKgHUCZuV6kXAWAnj+FWngI44fubB6m3NsdgfrvqZvYO6lHC0sOTf4gDyEZ51ABDcscOA6aszJSR2+Q3cdRx2KvYzwRbtqkoqRrlUQejzYLZKri8i7A8vx6N/XiR8AzldjF2HoGmyZT0N2lO9EaojmXurnVUdOefsf1hs3vTO8NwDgOBWHH77pr7xOUjs8qAveo8iTebeG6vNc+nM6ezXRmTj8m7aTdW3dcJrIuULc+YQnEvDzzdQ/TBdR9wZ/kie57H1VNey2/hs8vwDgOB+OAy4vlv8isQuXToO0+0YV5L2wP1SODu3W6PVMyD1vvBRO0n1AvU6Zdm7Rp9Ns+b7hDqCZvo5re22ON/wQihAAwCh9Yv9C9GzLp7nJHZpJnTriY3DPjtGZb//5z2tmEttprabtpPqxRpxCshql59LN7/eJNoZ7jN5IzRnFI8JnokAEJz1Ngv9bRvu4vOQ2KWjL9OE7uVKqwEu9bv0Jc6yxL1izqutlD54f9m+m9g02u0wk06xJenOVA0aJdbbPBcBILhFh9+0H11+JhK7NGjJ+NyX2T21U2FF0VuJ/ZqkO8FS9KREyykgjW/+EOX2dui4ukFSc2Tw3bVqGksdACAsnVWzLiu+ZvC5SOziNiL21VNTaBtc+n9pSpkzdC9bsucj7jsE4/EbbwYOMu4cx4m9EVqSwqexASBR+ltjXRBNZzUsKj+T2MVrWfKoavjdMSuHnHdmqM6EhO6pOmayPLLyr1SS0TdEFwV0klSSuyGjh/uVsLwBAELbMf7tehC7gmAkdvEZljJn6TxmpFOlkyt6nttf+sF/2mHKb/Y8AvLZfVWLEv4U+jrbXgJ94sjouzb5vQSAoH46DM5+Gn4+Erv4+ssdg/j/VHstkZ7DfMP1/5+2nuoFnXAKyPIn/vZ6oZ1lIeL+MG30HfXHu0cAAKE0xH6PunXxKxK7OOhL/S0G7/9qfwsbt+gs3a4wS/dWS/Yw+6ZTQGY+eKAcFtxZdJnjeKT94VJY0gAAKfpt/Ft1LvbL6Uns6qfl/dlH9XobLaQPjBiO93Jtw6le3O3AAdEfiSM6zP/fULHtP7NK8vXtz5AAAELZNP6NeqgGf9ZI7Oo1KSy9zHKW5gt0+e091/rDluzs7YlDMO7eCAhJ3b9bK6J+0GP4g3soAIBQJsR+OVXT6bOS2NVnXsqqafCdtpp5H1gVll5+pl2kfJFvHQJyRFL36TeijUj6wXICAwIAwL/psjrrwgeeRb5I7OqxxoD+U+1XptdfX97vRB77++r5oEer6ATB7oumS811MurKKXfx3FsczKBTQDZf+VuHPDBebbsR9IM+sZ2WbwgAIATr31bdJtBPYpfVgN7jrOJc20GGfUDHeLFNrDxUiZqedTxVvaD6Dl0urjU9lquk/NRoPJvszO2k0wVbfPF31nlYvLsfre5CKguG3+eK31EACKIp9m/MvQsGkNiF00tS53oGcwr0Jc15JLHVlQUb7fZD/GtMNKSzl7BVXdOv7iudTvWCrzpdvMlnf2PRuaPoxTquOstClfnrD9PgK2+t9EKPtdtclWyeShxLE37X3A8sb/qDKs45NQ5ZBxCbMbEvgDAX4HOT2IUTy0opXTanM0Z6vMJa9UJiuhorPm86ftN9gMvVgHy7Gh+FPGMtp8ROx8F1Vz/9W/XDGam/GMlwlSfsfaJPDaR60XedLuRTUqU36qNDJzmpEsYRg47SVz1ITmru/HWWVeUt3edfVABA3fR360rS3FNCYhfGQY2/mdo3dUvOrPzvS/Zu+rwmBzoh4flS/jST668zdXUeZ6BLLXVpZCPiGA1XLxFOX+QqNylfeI9M/r76txvGbxO1Qs2K+K79HxH7c4BSqJBJ8kZiByAdv4yfcRfVwJnELg9ex1h9lMxpvwx1DtxANW66c/geqeutkpW6xkx7kl6tBY3ZXPXZj1K++I8OF1QDorNoFjNg+kZmR3zO0nnPgoQ/4+OtIyJI7EjsAODJrNjOVug4YCzg5yex87Uk4beS1PkbOSi2s9fXGfSBupbg6mTROLdgfRpOF1b3rm0Y/NDs1pzx68Mi9IbTKRI7EjsAeIO+5LR+6Rj6QGYSOz8/JUzdAP0bBxEN4i2T2dQTu7qKFerf7eMWrNec08U96PLBsit2a7K7FbqaUF1ldkneSOwAxE2XCl2I/ZKp0Ejs0kn63youMhLZdx8yTGjPE+4DCxJ+fKSFcaa4/eLQimzwrA+LsQjjFHIDqt4gdSzHJHkjsQMQN+tiZyH31ZHY+dJxwx/x3y6yKPVXNvTuV6lWxZwQn+1VHy29bHD7xSOWs020+sxcxA+LpzdhD4HiMUFiR2IHAM9MGz/TQu+rI7HztSX+q4mGIo+BVTHAFBO7fgl7JMQ/VQ7BUVCRqbMM6vPyyv2JxGs5UEyWSexI7ACgolsTbo2fac0avw+JnS19Gey5r24xkTgcG33fwwT7QOiJGn2R0MOtF5deCT9l+3JzamqnuvcY/yC91Y5J7EjsEnJa3Rc02gS3gwvrI3hOah6UkdjZjuW8xiW3if32WS1V3k2sD4SugrrObRfvG566Bsn6ZiHVE92bAeLzUMOPLskbiV0MgzQa9wn+reUwWB/M6JlRug2ne1n3Xw4lFgurxG4joe8ccptQarEpTlPC/+jrUoEVSXv6Vj/7VYBYhX6gMihlwEpiR+M+icuk2C+xm87smVGyUfFZgvkn0ZfvVksxWwl955Dn1e0Kyy+LfMvzVtP9fLkcWrgWIF6hlzQxKGXASmJH4z6Jh8e+urUMnxkl8ziK6UbiOW7qq06MYrCQyPdtBny2H5LUlXMDfHbPWH9GsRsOELMlEjsGrCR2NO6TYlnvqzuNaGBGYte9GYf7V5f0jSUcE6vjHpoJfFcdU98Feq7rstwBQfRuA3WIHcmzHOqFc9xCb05lUMqAlcSOxn2S55t4HbAPZfrMKJGePeixJWQ28bhYlftP4bDtUKvuNHls8EiO32CgDrGUcQz3nGN3QDcFiR2NxK44Wgzh3vi6zGT8zChRy+HezaEohlUsYp+1HJJwBVNmBUmYdO4IeozCXOYxbDrH8JRuChI7GoldUXR1i/VqkM3Mnxml6XdI/M8l/ZVVlhMWsS873An0PKcCZkIWHTuCVmiaLiCGo8431DXdFCR2NBK7ouyK/QvC3syfGaVpOYzZcihsNy52y5ZjT2BDzNbpC6Y+Hsnl/ng8T0ZGC4lhr/iUGX5emQogsaOR2JWhaXwtYttXR2LXPY/ZulxmZealjJfq3tuAckr2i3Lm0BH0R6TBgNb0xgJI7GgkdvlrOAzYZwt5ZpRk1biP3Es+FcutYhPzNpgR8Z1QeGq/eCSn59GhI/wuMI6/nW8ugMSORmLHb0luxbdI7L7Hev/lfEaxsZrJ2ov4O/4K8AzXivkswUzwzaBHZ9gsMJa7zjcYh0GCxI5GYpe3lvE1uJT4Z2FI7L7O+ty6P5mNMazOsFuP9PtpQRfrWf3X2jKP5PRMO3WG+QJj6X2OSIPuChI7GoldtjRelkur9N8aK+yZUYpD43u1mVl8rAqKLET6/ayX4ZaQ7PN2sMs2SixJ7EBiRyOxw6dodbtb4/gvFvjMKMGw2G6hucpsAD9sGJtYDye/Ef/nN2fWJWrfoTM8Fprle79BIbEDiR2NxC5Ppe2rI7H7vi3jvrKUWXx+GsZmOMLv90OYrcM7Lh06xHmhsWw632jcZCCxo5HY5adlHPcU9tWR2H2PjgOuDOOVUyXMJ1Yv2R8iHXeFOOJgjsdymvTsNY+KmDskdlTFBIkdjcSO2+FDum2hxH11JHbfY10XYTvDGFklPpcRfrcQRVPuhImEZI04dYoVEjsSO5DY0UjsuB0+fLlqXbJ+sfBnRu6sS9xPZBgjq5VoMS5nXgjw3N4QJGvOqVNMFRpPz8Tuhu6KRAxJZz8ojdbL7fAu6yNyDhKNA4nd518EWM7WXGQYIz1zzWolWowHc3uflxzrvkJ8UsupUwwWGs81xxvtmu4KANloStn76kjsvm5KmJn5yKjkO/ttmbS+1U54NKfNI/O/I1F2aed0VwDIgm6DsN4nM5lwPEjsPmfTuM/keCyV5Uq0n5F9t1nxn61bFCTNYy/MccHx3Ha82fbprgCQPI99danPvJDYfY5lv8nt7Lon64YxGorsu3lXw9QqoP2CpH9cPDrGZsEx3XW84bbpsgCQPOsXgMcZDNBJ7D7WMO43W5nG6TTTvqT3+J1zYncgSNqEU8dYKDimx4433ApdFgCSNim2RxvoQG8og7iQ2H3MuhridKZxuhW7PasljNkZv2ek6dQxxguO6aXjDTdDlwWAZA0aDjpzO06CxO5jB4Yx0gIcOVasbUi+s1fr4p/YDQmStuHUMUoub/3geMON0GUBIFnWxcrWM4oNid3HLJfhHWUao3nDGMV21MGRc1J3KeBHRl7feFmqIeebboAuCwBJWjb+PdB9RDm9RCWxe9+4cf9ZzjROW4YxWoroe1mfX0h9jEx5VMQsuST/JG9SAAAv6N4Yy311+gI1twOESezetyIcc/AZ54YxmojsGeK9DHOWR3XaBp06xk7BMW063nCHdFkASI6WDrc+2qCZYZxI7N63b/xiIMctM33GL1D6IvpuS85Jne65ZFVY4iaFyo3WNoQpcgCAz4D8aQB2kmF7NIyRx+er+2gAy8Q31/11PwxjdBXZd/M8SutpaTcSt+jUOaYKjqnnxtYmXRYAktIU/+VTtDDtpMZ+ZH3mcK4vii33scZWEfPSuX//4nGdvm2hwIe1W8ebbowuCwBJaZEQkdgZmBL2Un2GZUHAmCrO6pLQR+f+zfl1GThx6Bh3BcdzQHzXPvfSZQGAxI5WXGJnvb8qxxfwvcbJz1xE320sQP8e53GdPo/Zpd8Fx3PK8Ya7oLsCAIkdrcjEznKFVa4v4K2Pg4ipauic+BdO6eFxnTavipglF/jwrFjE2mcAILGjlZnYHQsv4D9yIPnOano/R855VKdv0qlzzBcc0x3Hm26JLgsAJHa0IhO7K8PvsZ3pvWZ9vWOawdp37ttHPKrTtyqs0bV24XjTjdBlAYDEjlZkYmd51MEiiV1yZyH+ce7bGzyq0+dxHoYeCllqgQ/Pwim3dFcAILGjFZvYPRh+j+kM7zPr7UWPkX2/B+e+zaqwDJw5dIySC3x4Fk5hihwASOxo5SZ2rAB6n3VxkZ2Mk9aSjr8oisd5GCUnIJ6FU3iTAgAkdrQyEzvrw8mHMrzPtoxjNBnRdxsJ0LcneFSnreHUMdYLjulvxxuuQZcFABI7WpGJ3ZDx98ixrP25cYz6I/pu0wH6NuPMxHl1kp8Fx/TOKaZXdFcAILGjFZvYNYy/R276pFPjIdcYNQP07X4e1WmjIqatCcebbZPuCgAkdjQSO4OW4+Hkk8bX+b7AxA6J86iIqXv2Sq2I6bm/bpLuCgAkdjQSO4N2neE9tmF8nfcj+35rJHb4yKVDpyj51PoTpxtNy9v20F0BgMSORmJn0HI8Psm6yvtmgc8QJExn1TwqYu4VGs9+p3iWHFMAILGjkdjZJ3a5DeL7HMZg8yR2SIlX2dRWofGcc7zR5uiuAEBiRyOxM2x9Gd1fMw7XeZTEDiQinQO6S7TnFE/dvEuVIgBA7iYZqL7L+riD4Yxis+nQd2KrFxEisWPbT8K8OshwgbHUG8HrmINtuioAgMSu+MTO+oDy6YxiY10z4j7C7xgisRviMZQuj4O07wvN9j2XYU7SVQEAJHYsLZNOMTWr2CxmEpNBh35zFuH3DFEVc4THULquHTrEaaGx3He6wS6FaXEAAIkdiZ392G0rk5gsOvSbowi/ZzNAYjfNYyhNvU4dYqfAWA6IXzXMFboqAIDEjsSuYrnk8E8mMTly6DcbEX7P+QCJ3SKPoTRNOHWIZoGxXHCK5V/pLC8AAIDEjsTOOonRl9K9icdDK3veSxkv1qcDJHYbPIbS1HTqED8KjOWlUyx36aYAABI7Ertndozj8zPxePx0GoPNR/hdxyXfozzQpW2nDlFaWf5Jx5trlG4KAOA3lcTumRVhC81zXkdNxXh0V1+AxO6Rx1CaThw6w02BcdzljQkAACR2gVjvs7qVdIu06ef2WIYZ89FdXjUdqIyZuFuHjvC7sBjqTf9XOOIAAAASuzB+OMRoLtFYzDgmN7HuPTwPkNgt8ShKy6BTR2gVFkdm6wAAILELSbe8WL9UPks0Fjvil9zEak/8E7tzHkU8OFN+4/MdnrN1s3RRAADjExK7N1wJxe+8qmHGvrVoRfwTO21UZU/IqrAmt1tes3X6sOZAcgAAiR2J3VsOHOKU2qyd55luMccixJEH2tZ4HJWdlNwVlJBoAstsHQAAJHZ18Do/N6UxyLFjUhNzzQgdaz8ESOyYaEjImUMH+EP8TNY0cxMBAEjsSOzeM+I4mB9I4PuPOSc1sZ8jfCZhZu1meCSlwaNU6nYhsfOc+h+nawIASOxI7D7h0mkssi/xv2T2Oos5lcRuVcIkdsc8kuLXcLr4qwXETjeS3hT6EAEAgMQuHr8cB/QLEX9vnVH0Psst9jHZRKDETts0j6W4zTld+MUCYudVYlarOg3RNQEAJHYkdjXG6qnpHq6xSL+392xdKi/bLyVMYsc2oci1nC68vj3JeS3uguNNw0GQAACQ2H2FDra9yv0/lfxvRPadR8R/ti6VxC5EgpvCDG7x9p3f8ExmGDM9s+7OKWYXvAkBAIDELsLBvY5RYiqmchookUkhsRuTcImdju9ZWRap6wAXP6f1uHoA5pVTrP5KvEsdAAAgsYvbVIBBvVY9j+Gw6vWAicxeItf/PGBM9G/18oiKS2+gi5/LskyN12/HOG3QJQEAILHrQoi9Vjop0KjxO24FTGC0nSRy7ZuB46IJL6vMIhKyio7ORqVeKdNz2aq+AeujSwIAQGLXheVA4zrdcxd6RZbOFB4FTl5SOptZx5F3gWOzymOq3Mxe246kN3Wrn/fQMSZ3Et+GZAAASOzSo4N7zyIqr43rvF9Ma0K3KZ3tPf/U0O4Suv6rNcRnOdP7KDkbNd0gZwklMv3ivzl3lt9uAABI7BId3+ns3YrYLsvTf0v3DO7XmNA9b4OJXPv+muK1nsF9o7Fbk84M7USKX+CkxhtEO91c5PEZlU4FKM84bPG7DQAAiZ0hTUJCHAPw2t47nVkb+eZnnqoG1seRJHPP2xSJ/YdN61AMJHi/aBKn+wWfL2NNsurnbQQ3yn6kb0GmxX+d8omw6RQAABI7eyHPNXtr+eLv6nO0XjT9z3ar//5Cwu8Ly30vWV+NY3z9uykUTNSXD+vy+gTOXYrj88GIbhYN4EokQdRpWF0v/jfAW61BAQAAJHb2dOYk5F673Nt5Ytd/seZ4aW2KRmQxaVQJ+pl8PPPIw9Kg6flwszUlePo3lwI9BPVvDPN7DQAAiV3Gg/ucmr7wT2153nkEMdupccyrM5e6hFZn5r5ybvc2N7v9W5F5CVM9s7dK6K4l3N7CKQEAACR2/s6EpOxpdZhFBdCU6HLDx0jir9uPtHpmI1Aid9rFd19M8UbfTeAmvK0uzpjYz+JpYZQtCbuu+7H6kQIAACR2IehsSWyFSEK3+yrJsZjB+mj/WGyzeisS5wq9X9KZxNEx/lcmcnTL1HiVwC1Ip1CMLp28Mfx847zBCVNpqSWdpZpfvWl6qgfbQtWR/tTw+R8ljc2kAACQ2OUl1KHlMbbnL9V3jJLEOfn3hENv9Z/pLFEzsmvfI/Uvyfzsdbqu8pOTF+2y+u/+BvosSRY29JiavZawb1/0BtKZx035d7Wlzeo/P6iSuIcIOus0v88AAJDY1SSFlVoe7fnRWpbbkO6qpOPlkr+xCK99Q+KohJ9Cu0nx5m44BWOy4AfHextHSeoAACCxq1Ov1Ht+cR1t/kUMhsV31udRwtSH+O699CiMyz9TzTM5M+KzH663apd0jP8USmH5JQAAJHYx0P1JV1LGS/Wfb8TA8/tfRn795yTccsZU23qKN/aqQyB+Pfv3h4QpX53KHeE3GQAAEruI5D5G01mpH+98f8+D2/cTuP4cgfG1Wd4k7DkE4uVNNCHlTvnqUgcOHwcAgMQuRroPLGRV8FBNZ8xGP/juU45/fy2R679GAvdmS/KcaetpaJ2deq2CzM8Ck7uWxLu+GgAAEjtIlQCFLHrn3bTGQ98nvreO0bxmLGcTuv5aKZVlmRlUxOx3uJAb7/y9mUI6zrWwnw4AABK7tMaEqRdU0SSt+cXvven0WVI7/0wTUQqqpLNH8lVjDoH4aC/ZVOYd56jdBvh9AACAxC5Ba4mO0/ar5PSrvKpjpnj+mW6dymnmtttZ3+Q0jYPw5wsd5yazDnAnaU27AwBAYofX6GxTKhUzj6X72bFD4890kfC11+T4iMROllK8eFvGQVj9wt/Wtc8HGVx4fcvz65tviQAAAIldjHT/me69uo90/KXLRq3OBrZewXaQwfVfkbKXZv5M8aL9Ng7Cd5Yg6jkaqVZj0rdEEzz7AQAgscuUvrjW87weIhh3aaKhS+Q89q/tG37OVibXviHlzd7pTPWOJFrR3rIS0HkXn0ODp2eJpFJY5TzVTB4AABI7Ertv0JVWTenMlIUcrz1WycWC+NYw6DMcF//M8N47zzSRe6j6ly691P2WPalepIbEtxZVp8IPIk3w/lafbSrliw4AAIkdiZ3BGFK33xyLz0zeqXSqVc7K544tsDJlNAYdzvS6z1TXPOVE7r7qX63qmZLNVqpp47cploHRBG9P4ljbe1k9vKh0CQAAiR3+TV926zl4i9I58krHbzqrd/XGOE6332jlxT9VkrBX/f9mq3+n7oF2s8vk7rGAaz5cJd4pbKXSvqYTM2vVMyTbyZlVw6AdOX1GvbnnpVOtKOQs3nmVyY8LAAAASqKTH99ZlnlY2Nixp4qVbqequ9r9Q/Uy4ahK4vRzFTUpM169lbBoowE+r07F6xTwTvWWxyrRe5qS/VV9l0GeZwAAAEUbqMacH60eu6vGkEwGdFbcaTVNnYW9EJ9Jmb/Vv60JXEs6E0Aa+17CnzZN9HQqWDeoLlYXd0f+uwTgedOLv1vdeK0qgZuUzhpx9ssBAADgrfGmJg+b1VhSm85Q6VEQP0go3tVbJXu6d3Hp2VhdY3j8ynj9aWnubhVv/d9r0ZzZKnnLYvLl/wAxQ0sG47aazAAAAMV0RVh0TWF0aE1MADxtYXRoIHhtbG5zPSJodHRwOi8vd3d3LnczLm9yZy8xOTk4L01hdGgvTWF0aE1MIiBzdHlsZT0iZm9udC1mYW1pbHk6aW5oZXJpdCI+PG1zdHlsZSBtYXRoc2l6ZT0iMzZweCI+PG1zdXA+PG1pPmI8L21pPjxtbj4yPC9tbj48L21zdXA+PG1vPi08L21vPjxtbj40PC9tbj48bWk+YTwvbWk+PG1pPmM8L21pPjwvbXN0eWxlPjwvbWF0aD7zZj41AAAAAElFTkSuQmCC\&quot;,\&quot;slideId\&quot;:257,\&quot;accessibleText\&quot;:\&quot;b squared minus 4 a c\&quot;,\&quot;imageHeight\&quot;:23.35135135135135},{\&quot;mathml\&quot;:\&quot;&lt;math xmlns=\\\&quot;http://www.w3.org/1998/Math/MathML\\\&quot; style=\\\&quot;font-family:inherit;font-size:36px;\\\&quot;&gt;&lt;mstyle mathsize=\\\&quot;36px\\\&quot;&gt;&lt;mi&gt;x&lt;/mi&gt;&lt;mo&gt;&amp;#xA0;&lt;/mo&gt;&lt;mo&gt;=&lt;/mo&gt;&lt;mo&gt;&amp;#xA0;&lt;/mo&gt;&lt;mfrac&gt;&lt;mrow&gt;&lt;mo&gt;-&lt;/mo&gt;&lt;mi&gt;b&lt;/mi&gt;&lt;mo&gt;+&lt;/mo&gt;&lt;msqrt&gt;&lt;msup&gt;&lt;mi&gt;b&lt;/mi&gt;&lt;mn&gt;2&lt;/mn&gt;&lt;/msup&gt;&lt;mo&gt;-&lt;/mo&gt;&lt;mn&gt;4&lt;/mn&gt;&lt;mi&gt;a&lt;/mi&gt;&lt;mi&gt;c&lt;/mi&gt;&lt;/msqrt&gt;&lt;/mrow&gt;&lt;mrow&gt;&lt;mn&gt;2&lt;/mn&gt;&lt;mi&gt;a&lt;/mi&gt;&lt;/mrow&gt;&lt;/mfrac&gt;&lt;/mstyle&gt;&lt;/math&gt;\&quot;,\&quot;base64Image\&quot;:\&quot;iVBORw0KGgoAAAANSUhEUgAABc0AAAFvCAYAAACYSON6AAAACXBIWXMAAA7EAAAOxAGVKw4bAAAABGJhU0UAAAEKOepKwQAAOr5JREFUeNrt3SFwFM0aLuBPICIiIiIQiBUIBAKBQCAiIhAIBAKBWIFARCAQEYitQiAQiAgEIgKBQCAQCEQEAoFAICIQEQgEIlU3Ircq4r/Td5c6yZJApmdndmb2eao+cc5Pkp6emd7Zd3u7IwAAADiPC0X9p5RSSimlai0AAAA64ro3sUoppZRSQnMAAADGRt7EKqWUUkoJzQEAABj75E2sUkoppZTQHAAAgIjlog6n3tA9i/Hs87NqTbcBAAAAANBHt+NkYP5elwAAAAAAsKhexMnQfEOXAAAAAACwiC4UtR8nQ/MrugUAAAAAgEV0PU4G5nu6BAAAAACARTWKk6H5K10CAAAAAMCi2omTofldXQIAAAAAwCJaLuow/heYHxW1olsAAAAAAFhE63FylvlnXQIAAAAAwKJ6HidD8ye6BAAAAACARfU1TobmN3UJAAAAAACL6GKM1zD/HZjvF3VBtwAAAAAAsIjuxclZ5m91CQAAAAAAi+pDnAzNN3UJAAAAAACLaLmow7CeOQAAAAAAxHqcDMwPilrSLQAAAAAALKLncTI0f6dLAAAAAABYVF/iZGi+oUsAAAAAAFhEF4s6ipOh+UC3AAAAAACwiO7GycD8uy4BAAAAAGBRbcfJ0HxLlwAAAAAAsKj24mRofkeXAAAAAACwiC7HycA8rW2+olvIlK6d9aIeFPW8qA9FfYvxBzMHp1xr6f//XNS7ojYnP+v6AwAAAADmZhQng8wdXUIJy0XdjvGSPp+KOpy6nnIrBemPirqkiwEAAACAJn2Jk2HlE13CP6Sg/H5RH2N2IflZlWajvy7qmm4HAAAAAOq2GuNQ8nhIeV23cIabMd40dnqZlaYqLeFy2WkAAAAAAOpyN06Gkr+KuqBbOCZdD8Oivsd8gvLpSjPbHzotAAAAAEAdXsbJQPKNLmHKINoRlp8263zZ6QEAAAAAZmkvTgaRQ13ClEG0MzRPldZUX3KKAAAAAIBZGMSfIeRAt3CO6ySn0tI/e8fqaEa/931YUggAAAAAmIG0LvTx8PGzLuEUgygXYh9NrqWtou4XdSVOnw2egu60qeedol5FtTXTXzlNAAAAAEBVO3EyeBzpEk4xiPMF5WnG90ZU+7bCeowD95zg/K5TBQAAAADkSjN/D+Nk6LimWzjFIM4OqtMyK6OY/bI+w6L2o1xontpiY1AAAAAAIMtanAwcU4BuQ0VOM4g/A+ovRd2OetcSvxbjddDLBOePnS4AAAAAIMcoToaNH3QJZxhMXSfrDf7ttfjzGxF/q59htjkAAAAAkGF6PfOhLuEMg6K+xvyW75nesPZf9cApAwAAAADKuBTjjRuPB40D3cIZLkS9y7Cc5+/vxflD849OGQAAAABQxjD+3EAR2uxRnD80Tx8IregyAAAAAOC8tuNkyLitS2i51Si3tvktXQYAAAAAnNf0UhcCRrrgfZw/NH+ouwAAAACA8xjEyXAxzd5d0i10wLM4f2i+pbsAAAAAgPPYjJPh4o4uoSPux/lD83e6CwAAAAA4jxSSHw8XR7qEjliL84fmPgwCAAAAAP4pLcMyvZnimm6hI9ZCaA4AAAAAzNBanAwWfxR1QbfQ0etXaA4AAAAAVDKKk8Hiti6hQ+7E+UPzj7oLAAAAAPiXz3EyWBzqEjrkQZw/NH+puwAAAACAvxnEn8HiQLfQIc/j/KH5I90FAAAA9dgt8Qb9eC3rOqBlhlPj1K6x3djeMV9LnKvbugsAAABmb6mowygfqvzQdUALbU+NVSNju7G9Qy6WPF+XdRkAAADM3tXIm4lo8zGgjfamxqo1Y7uxvUM2S5yrn0Vd0GUAAAAwe/ciL1jZ0nVAywymxqk003rJ2G5s75AyS7PYBBQAAABq8jTygpUNXQe0zPQs3R1ju7G9Q9ZLnqubugwAAADq8TbyghVv1oG22Zkapx4a243tHb5+/1afdRcAAADU53uUD1XSkgcrug5okdM2vhwY243tHXG35Lm6q8sAAACgHikcOYrywcoXXQe0zNrUOLVnbDe2d8Ry/LmB7d8qrXtuA1CoX9pQ+SBjLF3TdQAA0G3XIu/r+9u6DmiZkXHK2N5RWyXO0dHk/AL1Sh9M7WaOpWu6DwAAuu1+5puBTV0HtMx0uHHP2G5s74DbUe5bASNdBo3I3UxZaA4AAD3wIvPNwG1dB7TIIP5cm3vJ2G5sb7m09MOvEucnbRRqWRao353IW+JKaA4AAD3xIfPNwGVdB7TIMP4MF43txvY2S+vOl9ms9UdRq7oNajcoaj/yA3OhOQAA9ECZjcd+V9oQyUw3oE1ehyUsjO3dkfr5Y4lzkwK8q7oNGvE+qgXmQnMAAOi4NGMt56unn3Ud0DI/Q2BhbO+OV1Fu4887ugwa8SSqB+ZCcwAA6Li1zDcCb3Qd0CI34s9ZuYu8nrmxvb0uTPq5TGB+V7dBI8puyis0BwCAnnqY+Ubgsa5bKGWvD5j3WLatP4ztLVV2hvk9XQaNuBjV1zEXmgMAQE9sZ74RWNd1C0VoTtu9m7oGh8Z2Y3vLLBf1tsS5OAyBOTSpzDdAhOYAANBznzPfCFzWdQtFaE6bpeUupmcHDoztxvYWWSnqS5QLzG/rNmjMZsw2MBeaAwBAxx1mvAlI4dQFXbdQhOa02frU9benS4ztLTIoarfkebih26AxazG7dcyF5gAA0AOXM98EfNB1C0doTpu9COuZG9vb6WqMP8Q57zn4WdR13QaNSRtGf43ZB+ZCcwAA6LDbmW8CXuq6hSM0p82+T11/t4ztxvYWSOH3rxL9n4K7i7oNGvU66gnMheYAANBhues3bui6hSM0p60uxZ9rQS8Z243tc5Y28Dwo0fdpA8Jl3QaNehT1BeZCcwAA6LC3mW8CfHV88QjNaas7U9feji4xts9Z+tCizPrIz8Ja8tC09IFrmQ+2hOYAALBActdw9PXxxSM0p61eTV17I11ibJ+jFyX6O30rYqjLoHHpQ6rPUW9gLjQHAIAOKzMT7nf90G0LSWhOW/0MIYWxvR2el+jvX65VmJtXGWPkp1Neb4TmAADQQ1cjb9bMe123kITmtNH1+DP4XfRlLozt81EmhNst6ooug7l4mDE+pmVcBkXthdAcAAB6717kBStbum4hCc1poydT1922LjG2z0GZwPxLUau6DOYiLUG1nzE+3pr8vNAcAAAWwCjygpUHum4hCc1po+k1aYe6xNjesDKB+ceilnUZzEX6FtKnjLHx6bHfITQHAIAF8C7ygpVrum4hCc1pmxQ+Tq/dPdAtxvYGbZXo37dFLekymJsyew4c/2bI8ftWaA4AAAvge+QFKxd03UISmtM261PX3J4uMbY3aBTlZpgLzGG+rxdlN0hO65hP7z0gNAcAgJ5birxQRSi1uITmtM2zqWvupS4xtjdko0Tf7oTAHOYp7SHwI2NcHJ7yu4TmAADQczciL1h5o+sWltCctvkWwglje/PShoCH5+zXdI3a9BPm623MbmNkoTkAAPTcMPKClae6bmEJzWmTS3Hyq/YpxDSb19het2tx/sB8P6yxD/P2KKqvY36c0Hw20oeJl2P8Qe/aVF2ZjJ0rugkAgHl4GXnByr0Z/f2rRd2P8aZMadO6r5M3ItPrTaav06aZemmWUAp17hZ10embC6E5bTIdhOzoEmN7zZbjz283NNGnQJ4bkbeO+eW//E6heXmpPx9OXp8+FfWrZB/+moy96TXl2WRsvbLgfTqI8beeNmP8rYj3k+egtKfJzzP68Why/X6b/Nu3k599UtSdyf2Sfq/9TQCAhbeTGazkPqSmGTu3Jw9ovzL/9vHajfEmbAOnsjFCc9rkw9T1NtIlxvaGr7m/1TOXIszV8mQ8KTsGPfjH7xWan0/6Vs6LzHNw3krh8OsYh8d9DnqXJtfRaPIa/7PGPv39wVH6cGM7xoF6eo23zBgAsFByHriOovzyB5cnD811PeClNr0M4XkThOa0yb5gwtjeoDJLPKRQw0w9mK/tyNvb4V/3rtD871LA+inKz/CvWmmG9bBnY+96jGeC/2y4L896Tf4Sf/8WBgBAL1zMfGD6WjJQedPgQ3P6O8/CmsZ1EprTFlfiz6U+hJTG9rqUWcf8KCwbAPN2N3McPM84IzQ/XQrLv8T8w90vHR+D0zru6UPa3Rb05WllxjkA0HtrmQ9Kr8/xu9MbjuclAoY6ZpqYBVEPoTlt8WTqWtvWJcb2mqQPY76GDVWhK1Jgul9yfEnj2tVz/n6h+UnpA4q2Bby/onvBeVpO6FnGtdtk/TC8AACLYDPzYWnzH7/3ZpTbJK2uSg+c153mmROa0xafpq61oS4xttfkWclAYcVlCHOzlDlWlXkNEZqPpRnHb6K9Ae+XDl2zaSLAzxb35e/6YIgBABZBzjqPqW79I6yZ1wxEwXkzhOa0QZqNNb00yEC3GNtrcDXKLUOz4RKEzo2Bb0r+DaH5eHZ5F0Lemy3vx9S+7x3ox9/13BADACyCz5kPS6d91XE52jvTZD/O/3Vb/k1oThvcmrrO9nSJsb0mZdbnTcsB2FMD5mcYecs+lV2jeZFD8/S68Dq6E/JutbQf07Jf6VtMRx3qy1QPDDMAwCLImTW4H39utLcS7dj052/1LWxaMytCc9pga+o6e6ZLjO01uF+yPa5DmJ+LUX4t6BRY3sj4W4saml+LdizT1fUlWtIHvp871o+/64ahBgDou0Hmg9Knqd9zqQOhyu966bTPhNCcNvgci7FerLF9fmN7+hCh7FfmbUAN8/MhY/zIXU5pEUPztBzLQXQv5D1sWT+mb8r9im4G5qmWDTUAQN/dy3xQ2j72O9IsxN2OPehdc+orE5ozb4M4+XXm9IbYkhjG9lkbRvlZ78B8jDLGjRSyX8j8e4sWmj+K7i0jcrza8ozwoIF+TB9spA+9d2K8vNr2pNKSOh8nr1V7me34bqgBALy5+Pc6dulNxqcOPjS/d+orE5ozb8Opa+yzLjG219CXZT84SOHEoAVlFiCLZi3KB4A/otrSTosUmj+L7oblbdoo/ElNx5auxa3Js1Fa9qXMBwRpL5M08z1t9v12cl94HwUALLzcjd3WJz//NvJnP6SZPU9jPCNy+uFuafIAd2/yb+rYTd6moNUIzZm37alrbFOXGNtrGNu7Gg4N3QYskLSO+c9oZh3z4xYlNK8j6E1993ryWvAwxqHt2rG6NRnH0mv7ixh/MH4Y3Q7NZ92Ph5Nnoes1tHV18lr96pTr/KkhBwBYBLlfvV+dPDCVfXPyehLK5Hw9Mj1Az3Lmo7XNmw2SYJbSGDK90dt13WJsr2FsF5pD++WsYz6awd9dhND8wQzHpTTWpxB8UOG1PwW5byJvWZHBHPvx0YzH+DcNH0/aqyOF/mm5l7uGHACg79KDZ86MjR+TcOS8D6s/Jw/IqzNq96OoPtMkVQrcVlwG2YTmzNPaKePSBd1ibK9hbBeaQ7ttRrPrmB/X99D8VlRfezuN6+nDzFl/sH03uhOa347ZrWGevqF1w20PAFCvG5kPa7txvq/Aph3hH0c966remVG4IlTIJzRnnkZT19drXWJsr2lsF5pDe6Xlnvaj/AeEF2f09/scml+djPe5Y1AKidMa25dqbOOPaH9ofn1Gr2v/TfrThB8AgAYMa3qjnh6SnzXwUHc/qs/asERLPqE587QzdX091CXG9prGdqE5tFP6Vs23jHHs1gzb0NfQPPVtlT0n0oewTSyZVnb/jUHD/bgas9u745FbHgCgOc9qeJOegqwmN9h8VbG9uy6DbEJz5iWFtofRrs29jO39HduF5tBO2xn3xaw3jO5raL4V1WZDL7X0Gmj6WeFdzGazT2uIA0CD/lMzra7aidnOQEybxzW9pvCVqP6Vx4H71n1LpwynzuU3XWJsr3FsF5p7rfNa1/7XgfNuQjnrMLePofnNyPu2T/qZjYbbWjY0X2r5NXpaYH4rAABvSLwhadzPGR1/Wk/w2hyP43XF9t9237pv6ZTpN8kjXWJsr3FsF5p7rfNa1y4565gfFHW5hrb0LTTPXZYlBeb3WvA80Jb7YTC55qrev3c80gCANyTekDTv4oyOPX3tcHXOx3K74jE8ct+6b+mUvejezD1je3fHdqG51zqvde2RvvXyLdoTPvYtNH8S3QnMkzIfrh402K43M7h3n3ikAQBvSLwhmY+1GRz3i2j+K/unSbNiqnyNf8t9676lMwbx51eXL+gWY3uHx3a81nmtO79Ry8aCPoXm6YPS/Yz+fT7HNpdZjux7Q23KXd7meL33bAMA3pB4QzI/Dysc79Hk59ukyhq+79y37ls6Y3PqPH7QJcb2jo/teK3zWnc+a1E+jPwa9a5j3afQ/HnG9fUxml0nfFqZpWQ+NdSmLxXv2V8x/tYYAOANiTckc7Id+aFKG9cAH1U4fzvuW/ctnTEdoj7WJcb2jo/teK3zWvdvKUQsu19DmjU9qLldfQnNU/8etLB//6XMt5HeNNCeOzO4Z296GQAAb0i8IZmvzz17kLtf4fztum/dt3TCact1XNctxvaOj+14rfNa928fMo79QQPt6ktovpnRv6M5t7nsHh5NLNm1U/F+feklAAC8IfGGZP5y1oltcwBxs8L523Pfum/phLVT7l1rfhrbuz6247XOa93fjTKOe7uh14c+hObpA+kfJY8j/fuVObf7Rsk2b9TcnvWK96plWQDAGxJvSFpgkHmcb1t8TJdDaK6E5n03OiUUwdguNPeMqvr7WrcW5dcxTx8ELjfUvj6E5vcyrqsnLWh32W8i3au5PW8r3qsbAQB4Q+INydzdiv59ZXAQQnMlNE+uRX+XLNmdOof3vZwb20No7hlV9fW1Ls2A/l7yeFPAfrXBNvYhNP9U8hjSN5pWWtDuFyXbXecyZJei/Ic707PMVw3/AOANiTck8zeK/s2AWIRgxb0mSPiXtJFj2sirjxsgnnaPe4NpbBeae0ZV/X2ty9nYeNhwG7semqcxtmzY+6wlbX9Xst11Bv2bFe/TkaEfALwh8YakHd5kHmebd3NfhGDFvSZI+Jvh1BvfGz08vuPn77OXcmN7CM09o6q+vtYNM4719Rza2fXQ/ElGP19rSdvLrMN+UHNbdivco2nmvkkAAAAtkftgt9TTYOWTS6KRYIP6pBlO0zPF3vfsGKdnHD512o3txnbopStF7Ze831OAujyHtnY9NP9Wsv1t+Sbbasl2f6mxLdej2gdb79zyAADtkMKRw4wHuu8tP65rHlYbJzRvh+fRjnVd63Qh/pxRtubUG9uN7dDLsaxskJte7+b1jZkuh+ZXorvLeZXdw+NNjW15GtVC89tuewCAdriR+UDX9lmraxUeVl+4LLIIzecrBcn/Wu/1TU+Odfr+PpgcP8Z2Yzv0S8465qM5trfLoXnOOtyXWtL2Jy26Rr5UeJ1KzzNLbnsAgHYYZj7UtX0phPsVHlgfuSyyCM3nJwXG7+N8s+8u9+B4R1PH9dYlYGw3tkPv3Mu4zz/EfD9E7XJo/rZk2792uO13a2rHIMpvpDrvdfgBADjDs8yHujstP65HFR5Y77ossgjN52Mlxms1T/fv/zmj31/14Jh3po7pocvA2G5sh165WNTPKL+O+cU5t7uroXla/73skl5t+vbO92jH5qUPw9IsAAC98SHzoe5Ky49rq8ID63WXRRah+XxCha+n9O3PyXW8c8p/S2+KL3X4mE9bq/uKS8HYbmyHhR7D0uzeWy1od1dD85sZY+r9lrT9UpSb3Z2eIeraJDZnOaHjtezWBwBoj7IP978fNtvuY4UHVmsJ5hGaN2twxv2bZtr9XoJl/Yy+f9bh457+uv6uS8HYbmyHXhll3N+bHR1711rS7o2MPl9tSdvvlmz3txrb8j3yX6O+uvUBANrjYuZDXRdCqp+Zx/bDZZFNaN6ca2dc4+kN1/Qs8tNmoh9Ed2ebT8/i2nI5GNuN7dCr17fDjHs8LVO204Iq2/avmX9n1svQvI7uBrzPS7b9XU3tSB8iVFnP/KXbHwCgPdYyH+retPy4Vio8sL5zWWQTmjd33+6fERicNuvrrBlYzzt6/NOz+Kz/aWw3tkN/vIpqy1ssSg1m3O/fOvx68aVk20c1teNaxXN6z+0PANAeuZvVPG75cd2o8MD61GWRTWhev7RJ42mz2NLar0sl3wyn4H21Y8c/iD/XsLX+p7Hd2A79UXVNaKF5ectRfoZ0WzbgXsloe10bXlfdBPSa2x8AoD1eZj7U3Wn5cW1E/gPr0GWRTWhev+Ep/ZgChn+t1fwgmp1tVZfpN6QfXBLGdmM79IrQvPnQPOcDyfWWPhecp2607LXXJqAAAC20E+34SuisbVV4YL3issgmNG/GZpxcYuXCOX4m/ZvTNif7FeNZWl0dsx67HIztxnboFaF58+P13ejuJqBfoj2bQn+ocD7tuwEA0DI5Gy2lkO1Cy4/ra+YD6/cOHFubCc2bk8LyUcmfeXzGeXjUkWNeOmXM8lVmY7uxHfpFaN58aD4s+bePOvzsWefz526F8+mbcwAALTLIfKjbaflxnRasnbe2XBaNvnGhWWlG+WkbiP6MbnwleG2q3XtOqbHd2A69IzRvPjR/HN2cFX0h2hWaH1U4n9tufQCA9rjV0/BhPexaPy9C8/YbnXEuNjrYdm8wje3GdugfoXnzofmo5N/+3JJr5XpGv32qqS0rFc/nM7c+AEB7bGY+1D1s+XGNMo8rzQ655LKoRGjefmfNNk/LVyy1vO2fQxBqbDe2Q98Jzdsfmrflm0mPM/rtQU1tGVQ8nyO3PgBA99+UXG/5ceVugPfJJVGZ0LwbXp5xPoYtbvP0m9G0TMeSU2lsN7aDMSyE5lWNopuh+fuMfrtRU1tuhtAcAKA3cjarSTP2Vlp8TKuRv57gpkuiMqF5N1w+4z5JY0JbN0scRrfW3za2G9uBPEJzofl5pA/O9zP6ra4P3NdCaA4A0Au5G6q1feO9YYWH1Ssui8qE5t0PJe50pL3eXBrbje3QT3cmY3wXay/yNoDM+Vuz/KBzVLLN31pwnaxFuzYBzW2P5xoAgJa5kvlA96blx/Uu87i+uCRmQmjeHWfNNv8a7ZxtPh1ErDmFxnZjO9AyOctIteH1bKNkm/db8KzwNNq1XNda2AgUAKAXhtG/WRDLkTfDMtUjl8RMCM275azZ5usta+cgrGdubDe2A+3X1dA857Xjcgf7ervG9lRd0/y12wcAoB2eZT7Q3W3xMd3LPKaDaPdavl0iNO+Ws2abf452zTbfjG7Nija2G9uBxdTV0Hw9o93DObY3dymyUY1tGkS10Nym1QAALfEh84HueouP6XPmMW27HGZGaN49b1r8Jv6sEGLotBnbje1AC3U1NL+c0e5Xc2zvnczXhTqfH5ajWmiePui94BYCAJi/nI2K/mvxw9y1sElcGwjNu2ftjHOz05L2nTabbOC0GduN7UALdTU0T9/KOSrZ7u9zfO14nfm6UPfycz+jWnB+1S0EADBfS5kPcl9bfExvM4/pvcthpoTm/XqTf6MFbVubatOe02VsN7YDHXs9bXtonuxGN76llGZ0H2S+NlyruW2folpoPnQLAQDM11rmg1xb1xEeRPnZMW0KBftEaN6vMeFDC9o2CktuGNuN7UA3dDk0fxfd2LxyGPmh9KDmtr2MaqG5D3wBAObsYeaD3GZLjyf3K5o7LoWZE5r3743+vJe4mJ75dsupMrYb24GOvZZ2ITR/Gt3YE+Nd5IfSSzW3bSOqhebpg+JltxEAwPzkzoJoY1h1LfJnIt50Kcyc0Ly71s44R+/m2KbBVFsOG3jDa2w3tgPk6nJovp455qZvpTW1tvnlCq8N/zXUvv/CEi0AAAv1QJ/qUguP5Uv4+mObCM37NzYcTd4EzsMwzCA2thvbgX6Pw2staXsKvvczx96HDbVxK/LD6J8NtXE/qoXmu9HezbkBAHovZ2f3wxY+wOV+BTKFgFdcBrUQmnfbvTPO09s5tWd7qh0jp8jYbmwHWqzLoXnyPnP8TRtzXq25batRLZBuaiPxt1F9tvljtxIAQPMGFR7gUoDVlnAlfXX/MPM4nrsMaiM077Z0f3+P08PIwRzas9fiYMHYbmwHmNb10HwY1ULpizW2reomm02F5utRPTRPHw5ccjsBADTrVsWHuDaEK2mDnN3wlcc2Epp33/Av936TrpzyBtJ65sZ2YzvQZl0PzdPr7EGF15KvMZ4RPmspiK6ylvnvb1Y1ocoyN/NaKx4AgMLmDB7i3sX8wqv0d3O/Opoetq+7BGolNO++tsw2H8V8Q3tju7EdoKyuh+YxeS2o8lrybcbPC3cj/xtI83rufDqj9voGFQBAg6p+tfF3fY56v4J5lirrBD51+msnNO+H4Rnn68Ucg4eh02JsN7YDLdeH0HxtBq8labZ62p+iykzp9FqUPjA/itm8vqVabagP09+ZVdC/0ZLrYtntDQD03dcZPnimtQFvNNTuNAuxysyXT2FphyYIzfvhrNnmh9FMoLp0ypvNgdNibDe2Ay3Xh9A89zjOmnV+N84fnqdnjHuT14VZhc7z6uunM2z3s5jPUi0p/N+YPBOuu70BgL6bxRp701+LT18drHP2wdXJQ3eVAMhmOs0QmvfHWct9NDGrdy3ms3mXsd3YDlBFX0LzWWxmOb0vyccYf2NtdKzSt6TexPhbTr9i9iH5dD1usA/T6+fPGbb9Y0OveSmcvxPjb4Ad/+DiotsbAOizSzU+hP4o6vaM25tmD6bQpsqGRPuTYAYoZyVOD2IPGnjTNgrrmRvbje1A9/QlNE9y95loc31puA8fzrj96YOFFPzP+gPt5clr/VaMP5A+7e8CAPTa7QYeRncnD4hVHubSVwEfxOnLQ5SpNDviptMO2UZx9teE67Q79fduORXGdmM70AF9Cs0HUe3DzSarTDvvNNyPH2s43hRib0+ej3KWKEs/k5ZhS98e/BD//rbaJ7c2ANB3Txp8eE0PX2m2wr0431rE6d8MY7yG4Swe0I9i9rMjYdGcNdt8f/Lf6nqTPh2QWrPa2G5sB7qgT6F58jjaH5in5V2uR7lvUB3ft+NyjCcJ1GUQ9X74kJ6TUqidQvQUgm9MXnd/12b8bymcFJDnLIPz0q0NAPTd68jfaG0WMyI+TdqwPan3kzcXP2L2a/HedbphJkbR7Lqgw6m/s+MUGNuN7UBH9C00r/Ia00SlWdzpG1Dpw/Wye3v8nLxOHU1+T53uTf5OV5e12XBrAwB99zny1rNND6N7HXmoO+rAmw/okrNmm/8eG2Zte+rvjJwCY7uxHeiIPobm6bXiSwtfFz7FyW+9fajwu5rYO2UzuhuaD9zaAECfpRkYhxkPSaPJz6cN15rY1b7qhnU3nGqYuWdn3HNPavhbex0LE4ztxnaA3/oYmicXo/p+FLOsNPt9+oP7KptubjbUj6+ie4F5mjhxwa0NAPTZ5cwHpWvHfkd6qG/rhkBpdsklpxlqGz9O+1rxjxm/kbpR8+83thvbAerU19A8SbO6c77ZNOtvHW2c8Wxw1rPKeWq9wX58Gd0Kzb+4rQGAvrs7o4ek9GC/H+36yv7TEKxB3bbPuAeHM/wbo2j+69LGdmM7wKz0OTRP0reb5hX6puVYrv+jfR8zf/dKw/34OLqzxvkrtzUA0HejyP/6/rT0df42fEXza5ycLQnU56wZXN9qDBuGut3YDtAhfQ/Nf0szs5vaEyO9LqUPiM/zIertjN+/O6c+vBPd2FfksdsaAOi7tyUfkNIauRf/8vvSjIx5rcuXZkM+ivFsF6A5Z802vzOD333a2twDXW5sB+iQRQnNk7SmeNrzpK59MdKH8vej/DeOyi4h83GOfZhec99EewPz9IGFPUUAgN77WtMDZHqQ+tJgoJI2Hlx1OmEu0kzk02ab70b1ZTTWpn7nnu42tgN0zCKF5r+lDzo3J68vVZccSSFt+uC2yreN0jfjygT5Wy3ow5uRv7TMLOvXpB3pA+wrbmcAYBEsZzzEDkv+jQcxnhFSxwNcmjHycHIcwHydNbP5VsXf+3Tq973U1cZ2gI5ZxND8uLRx870Yz0B/H+MQfDrAThtPpw/G0wezbyav//djtps+r5V4fbzfov5La7a/jj+/eVdX7U2e69Jrcfqw3D4iAMDCuTx5KDpvpQfc3Bl/1yYPyl8jf7bJ8VkOA6cPWjeenHZv71T8vZ96HCIY243tADRrLf6+ZngK7VPA38YlwdKHyWnpu9cxu+Vv0jPAu8lrefrdF10iAADzk9bpSxsFpYDk5eTBb2eq0gyT9DXM9LXOtMlPWv7BLAdot7O+Qnwz8/dNB/GHYV1rYzsAVJNed1Iw/iLG+7K8nLwudW3pkTQL//bkdXdrciwfpl53Pxw7xlGMZ4/fmjxjeaYCAABoQPr68FmztnI8iNnOWgcAAAAAgEal9ahnNdt8ep30ke4FAAAAAKBL0vIcp4Xm7zJ+1/R6nWu6FwAAAACArpnevPN3lVkr9OrUz/4Ia18DAAAAANBBd+L00Px9id+xMfWz27oVAAAAAICuSpt/nhacXz3nz7+f+rmhLgUAAAAAoKvuxumh+atz/OxSUftTPzfQpQAAAAAAdFVaf3w3/gzND4u6+I+fnQ7c93QnAAAAAABdd9Zs82f/+Lmtkv8eAAAAAABaLy2z8iNOn21+6S8/tzf179d0JQAAAAAAfTCM02ebPz/j3w/iz4B9STcCAAAAANAHaW3zn/FnaJ42+lw+5d8Pp/7dji4EAAAAAKBPHsXps82fnPJvt6f+zUj3AQAAAADQJ2l5lV9x+mzzlal/O70G+g3dBwAAAABA3zyN02ebPz72b65N/bc93QYAAAAAQB+lGeVpZvl0aJ5mlv/e6HM6WN/WbQAAAAAA9NVZs803Jv/909T/P9RlAAAAAAD01cWiDuPP0Hy3qNWijqb+/4EuAwAAAACgz57H6bPNn4X1zAEAAAAAWDBpRvlps82n1zt/pqsAAAAAAFgEr+L02ebHa003AQAAAACwCC7Fn+uXH680E31JNwEAAAAAsCjexNmh+Y7uAQAAAABgkVyOs2ebj3QPAACL5lpRwwp1v6gLHTnW2xnHd8slAgDAAngX1jMHAID/L80qOYh/b/7zt3rYgeN8mHFcqV+uuUQAAFgA1095Hv6/ugUAgEU1imqh+c+illt8fGsx3sCo7HHdcWnMxH9qpgUAUJcPU88d27oEAIBFlQLvH1EtyHva0mO7UtR+xvE8clnMjKBbaA4AdMONqecOSxUCALDQ7kS1IC/N5B607JhWivoW/fkAoKsE3UJzAKA73h97vl/SHQAALLqdqBbmvW3RsaTNST9nHMOH6M7Gpl0h6BaaAwDdsTZ55visKwAAYLz5T87a38frdkuO5WVG27/GeHY6syXoFpoDAN2SAvNN3QAAAGPPo1qgtxvz/xrni4x2pzXdLzr9tRB0C80BgG5JE2Gu6wYAABhbLepnVAv15rmJ5sPIW4/9plNfG0G30BwA6B5LFgIAwDHDqBbq7cc4fG/arSi/vMzR5Oeoj6BbaA4AAAAAnfclqgV7rxpu7+WiDjLa+cCprp2gW2gOAAAAAJ2X1jBMs7CrhHs3GmprWot8L6N9L53mRgi6heYAAAAA0AvbUS3c+xz1r4W4HHmz4t+GdRqbIugWmgMAAABAL1wq6ldUC/iGNbfxXUabvhW14vQ2RtAtNAcAAACA3tiIagHfjxjPBq/DVmZ7Bk4rAAAAAAA50hImX6NacP60hnZtZrRjv6irTikAAAAAAFWsRbXQ/LCoyzNsz50ov0lp+vc3nUoAAAAAAGbhdVQLzj/MqB03YhzCl/37G04hAAAAAACzcrGog6gWnN+u2IZBjNckb8PyMAAAAAAALLgnUS003y1qKfNvr0x+vuzffBXjddkBAAAAAGCmUvicE1wfr0eZf/dTxt9KG5guO21ABf8ppZRSSimllFJKqVqr825X7ID9GC/1UsZ2xt9J4f6qvA8QmiullFJKKaWUUkoJzev2oWInvCnxt3KWhElrr1+R9QFCc6WUUkoppZRSSimheRMuF3VUsSNunOPv3M/4O+nf3w4AoblSSimllFJKKaWU0LxBTyt2xOf4+wad60UdZvzeoYwPAAAAAICmLRX1I6oF58MzfndaWmU/4/eNnBYAAAAAAOYlLZ9SJTRPofvy1O9Mm4TuZfyutE76BacEAAAAAIB52olqwfnWsd+VZq9/irylXpacCgAAAAAA5u1aVNsUNP3s1cnvepfx82lW+iWnAQAAAACAtngZ1Wabf4jxjPOyP5fWPb+i+wEAAAAAaJOVon5GteA8Z4b6DV0PAAAAAEAbDaPZ0PyOLgcAAAAAoK0uFLUbzQTmT3R3p/ynZloAAAAAQEdcj2qbgp6n3sY4oKc7BN1CcwAAAABYWK+jvrDwfVFLurhzBN1CcwAAAABYWIOi9mP2QeFeUau6t5ME3UJzAAAAAFhoGzHbkPCgqCu6tbME3UJzAAAAAFhoK0UdxmwCwvR7buvSThN0C80BAAAAYGGlTTrT2uOzCgjv69LOE3QLzQEAAABgYb2I2YWD32IcwtNtgm6hOQAAAAAspFkG5r/L0izdJ+gWmgMAAADAwtmMegLC3TDbvOsE3UJzAAAAAFgoad3xo6gvJHyqiztN0C00BwAAAICFcauow6g3JEy/f6CrO0vQLTQHAAAAgIVwvaiDaCYofK27AQAAAABoqytF/YpmZ9je0u0AAAAAALTNpaL2onzovR/VQvNvYVNQAAAAAABaZCXG4XXZwHu3qIuRF7Yfr4dOAQAAAAAAbbBU1OfIm2F+ZfI77kS10Dz9rlWnAgAAAACAeUrLoryP8iH3YVE3p37Xp6gWnL9yOgAAAAAAmKftyAvMb5/yu64WdRT5oXn62StOCQAAAAAA8/A88sLtu3/5nS+j2mzznbApKAAAAAAADXsceaH203/83rSh6K+oFpzfd3oAAAAAAGjKMPKWUXl6zt+/EdVC8x8x3pwUAAAAAABqdS/yAvOtEn8jLa/yNaoF5y+cKgAAAAAA6rRe1EGUD7DfRPl1xq+HTUEBAAAAAGipa0XtR/nw+kuM1ynPsR3VZpu/ddoAAAAAAJi1QYzXCS8bWu8WtVrh716MvKD+eN12+gAAAAAAmJUUXO9F+bA6/cxgBn9/M6qF5im4tykoAAAAAACVpWVV0vIqZYPqNDt8VuuJp7XQc0L74/XYqQQAAAAAoIo0O/tjlA+oD4tam3Fb7kS10Dy1yaagAAAAAABkS5tolg2nj6K+NcTfR7Xg/INTCgAAAABAjq3IC6aHNbYpzRQ/iGrB+S2nFgAAAACAMkaRF0g/aqBtuWH+8U1BLzjFAAAAAACcx0bkhdFbDbVvuagfUS0433CaAQAAAAD4l/sxXpO8bAj9OpqdvX0vqoXm+0VddLoBAAAAADjLWlGHkbe55tIc2vstqgXnz51yAAAAAABOkzbY/Bnlg+dPMZ/APLkRebPif1f62atOPQAAAAAAx10q6nuUD52/FrU657a/imqzzXfCpqAAAAAAAEysRN4yJ2kjzkstaH8K7X9FteB86DIAAACmpMk1g6JuTd4zPC5qVNTLoran6sXkv21O/u3NmP8EIwAAMiwX9TnKh8wHRV1v0XE8iGqheQrdV1wOAACw0O+NUjj+qKg3MZ5YlLPf03TtF/Uxxvsp3Zr8HQAAWiqtQ/4h46HvcPKw1yZpBkjO8jLHa+SSAACAhXo/lN7XpDB7J2YTkJ/3/dTbou6GZSIBAFrnbeZD3t2WHs+tig+vaVPQgcsCAAB6KwXl60VtxXgG+H9zrjTxZyPMPgcAaIVnmQ91D1t+XG8qPrSmmfdmewAAQL+k9cXTmuNtCMrPWsLlofciAADzk9b/Psp4kHvSgWNLG5MeVHxgveMSAQCAzksB9DDGa5P/15H6WtQVpw4AoFn3Ii8wf96hY8ydRf+7voUZHgAA0FUrMZ7wsxfdCcun1zwfOo0AAM24FXmb22xHt0LktB7gj4oPqhsuFwAA6KRhdDMsn67XMV6DHQAAAAAAsg2jH6H57z2XbBIKAAAAAEC2YfQnNP+9zvmq0woAAAAAQI5h1BNep72h0jrpn4vaOVbfi/oV9Qbnn8K+SwAAAAAAZBhG9ZD6Z4yXRkkbit4uanCOv3uxqPWinsY45D6K2QbnL51aAAAAAADKGkZeKJ1mjD8r6vqM2pGWVEmh+8+YXXB+3+kFAAAAAKCMYZw/hP5R1GZRV2psz1KMZ58fRPXQfD/GM9oBAAAAAOBchvHvtcnfFbUWza4Tfrmob1E9OH/rFAMAAAAAcF7DOD1sPixqK+qdVf4vKaTfierB+ZrTDAAAAADAeQzjzyVN0lrlbVnWJAXn76NaaP7ZaQYAAAAA4DyG8b9lWJ4XtdLCNi7HeOPRKsH5NacaAAAAAIB/GRb1JsZriLfZWoyD/dzQ/JlTDQAAAADAv1zoUFvTGuu5ofmvjh0rAAAAAAD81WpRB5EfnN/ShQAAAAAA9MmryA/Nn+o+AAAAAAD6ZC3yQ/MPug8AAAAAgD5ZKmo/8kLzw7CuOQAAAAAAPZNmjOfONh/oPgAAAAAA+uRF5IfmV3UfAAAAAAB98iDyQ/N13QcAAAAAQJ/cjfzQ/L7uAwAAAACgT9YiPzQfLnC/rRZ1uagbkz48XldivN77issLAAAAAKBb1kJo/i8pHH9Y1MuiPhX1q2Q/pX//rah3RT0r6l6Mg3UAAAAAAFpmLYTmp7kW401Sdyv0z7/qZ1Gvi7pV1AWXIgAAAADA/N2O/ND3Vk/7I80mP4r6wvLT6nuMP4QQngMAAAAAzNGjyA96b/aoH1JY/iWaDcpPq9QGS7cAAAAAAMzJVuQHvIMeHP/dqHcJlpxKa6ALzgEAAAAA5mAn8oLd/ej2UiKrRb2JdoXl0zPOAQAAAABo0HJRh5EX6n7t8HGn2eU/o72BeR+XvwEAAAAAaL07kR/ovuzg8aYPCV5H+8Py37XlEgUAAAAAaE4KvnMD3fsdO9ZrRX2L7gTmlmgBAAAAAGjQUlRbouRSh441LcdyEN0KzFMdukwBAAAAAJpxO/LD3J0OHeejoo6ie4H571pyqQIAAAAA1C8F37lB7rAjx/gsuhuW/66BSxUAAAAAoF63Ij/ETcucLHfgGJ/E7APsvRhvJPq0qIeTflw7Vul/D4vaLOpFUZ9jvMSK0BwAAAAAoMU+RX6Iu9WB43sQswvKU1+lEHyQ2Za0vMq9ot5E3jIxA5crAAAAAEB9UoCbGyDvF7Xa8uNLs72rrmGeZoe/LOr6jNt2N4TmAAAAAACtkWY9/4j8MHnU8uO7WtSvCseXwvY0k/5SjW0s2/8Dly0AAAAAQD2eR36g/DPavZZ5+kDge4Xj243Zzyw/zdsQmgMAAAAAzN2NqLZsyd2WH99WVFunfamhdm6H0BwAAAAAYK5WitqL/FD5TcuP72bkfSCQfmaj4baWDc2XXL4AAAAAALNVdkmQ6WVZLrb42HKXZUmB+b05tLdsaA4AAAAAwAw9jfzA/LCotZYf35PoTmCevC7RzgOXLwAAAADA7KxHtXXM77f8+FaL2s84rudzbPNOiXZ+dwkDAAAAAMzGtcgLlH/XZgeO8XnGcX2M+a4TXmYpmU8uYwAAAACA6q4W9SvyA/OXHTjGtM76QcnjSh8iDObc7sPozwasAAAAAACtN4i8jTF/V1pz+0IHjnMz49hGc27zxZLt3XI5AwAAAADkuxTVAvMPMd+lS84rtfFHyWNL/35lzu2+UbLNGy5pAAAAAIA8g6L2Ij8wn/da32Xcyzi+Jy1o9/2Sbb7nsgYAAAAAKO9yLMYM898+lTy+tI74Sgva/aJku2+6tAEAAAAAyklLflTZ9DNtNrncoeMdFHVU8hiftaTt70q2e8XlDQAAAABwfsMoHyB3cdPP455kHOe1lrS9zDrsBy5vAAAAAIDzexzVAvNX0b3APPlW8jh3WtLu1ZLt/uISBwAAAAA4n1Hkh+W/lyvpYmB+JeNYN1rS9ltRftkcAAAAAAD+Im3WmcLU3LA8zUx/0OHj38w45kstaXvZZWVGLncAAAAAgLOlTSE/RX5gnjYLvdnxPnhb8pi/drjtd13yAAAAAACnuxjjNa5zA/Pdoi53vA+WizosedwvWtT+79HNzUsBAAAAAFplPcazxHMD888x3oSy625mHPv9lrQ9LRFTZtPW9OHAsksfAAAAAOCkFJiXnV19vD7EeB30PtjIOP62fFhwt2S7v7n0AQAAAABOulXUQeQH5mlpkqUe9cfr6O565s9Ltv2dyx8AAAAA4H+GUW45j+l62MM++VayD960qO1l16MfuQUAAAAAAMYeRH5gnpZyud3DPlnO6JO2fHCwktH2O24DAAAAAICIzcgPzH8Wdb2n/XIjoz/WW9L2hxltv+FWAAAAAAAW3TDyA/PdogY97pu70d1NQL9ktH3J7QAAAAAALLK0HEduYJ42vFztef8MS/bJUYvannNOAQAAAAAW1q0Yr0WeE65+iv4H5snjkv3yoyXtvhBCcwAAAACAc0vrbgvM/21Usm8+t6Td1zPPKwAAAADAwrla1K/IC8xTKLyyQH01Ktk/Oy1p9+OMc/vArQEAAAAALJpLRe2FGebnNYpuhubvM87vDbcHAAAAALBILsZ4886cwHw3Fi8wT0bRvdB8qaj9jHO85BYBAAAAABZFCkRToJsTmKfNLS8vaL+NSvbVtxa0eS1sAgoAAAAA8FfbkRekps1Cry9wv22U7K80w/vCnNv8NGwCCgAAAABwprTB43+Z9XDB+26Y0WfznpWf842CbbcJAAAAALAIrhV1EHmBuSA1Yj2j34ZzbG9ahucwo80jpxoAAAAA6Lu08efPyAvM04ahNoYczxov23ev5tjeO5nne+hUAwAAAAB99yHy1zG/qvv+v5Wijkr23/eY37rmrzPP+bpTDQAAAAD0WdkNLC3VcbbdjD6cx+apy5G/FM81pxkAAAAA6Ks0SzxnXetUP2IcvvI/7zL68fUc2jmM/A9KBk4zAAAAANBHaVmQL5Efnt7ThX94mtmXTc82f1fhvFu/HgAAAADopVHkB6c7Mb+1uNtsPbM/PzTYn2nD0qMK5x4AAAAAoHfSutRVglObQZ4uBd/7mX36sKE2blU47z+dYgAAAACgj6osz/E1zDL/m/eZ/Zo25rxac9tWIz/UT7Xn9AIAAAAAfZPWIv+vQt3XhX81jGqh9MUa2/ay4rkXmgMAAAAAvZI2cfwR+aHpQdgI8jx9fBDVZvKv1tCutKROlSV5Uh06vQAAAABAnwyjWmj6Vheey7uK/fytqMEM23M3xoH3fzMoAAAAAIBeSDOg0/Ialmap31pUD6fTbPWNqLZ+fFrqZTuqzzA/XqtOLwAAAADQB8OoFpam4FVgen47MZuQOs06TzPFzxuep6A8rVufZrvPanb58VpzagEAAACAPkhrZVcJS3djvGRIl+rSHPt7PWYbVu8X9bGoF0WNjlXa3PNNUZ+L+hWzD8mn67FbCQAAAADog/8WsPbm3Ofve9inX9xKAAAAAEAfCM2bN4jx2uRd6Ksy7bzjdgIAAAAAuk5oPh+PO9BPaXmX6yX+/Y+ibhw7xssxXioGAAAAAKAzhObz87rFfZTWSV8uainG66aX+dmfMQ7Qjya/BwAAAACgM4Tm85NC6S8t7J9PRa0ca+eHCr9r2y0GAAAAAHSJ0Hy+Lhb1vUV9k2a/L0+18WGF37fpFgMAAAAAukRoPn9pVvfnOfdJWkplo6gLp7Tv8uS/5/zedbcYAAAAANAlQvN2SGuHv4z5Lcdy/R/t+5j5u1fcYgAAAABAlwjN22V90r4m+iEtC3M3Tp9dPu12xu/fdXsBAAAAAF0jNG+ftKb4s6J+1XT834q6H+cLy48ru4TMR7cXAAAAANA1QvP2Sku2pI00U/h8FNVnlb8q6lqF9qS1zcsE+VtuLwAAAACga4Tm3XCpqHsxnoH+PsYh+HSAfTA5ti9FvSnqaYxnlF+aYTvW4vwB/n23FwAAAAAAfbcWf193PYX2KeBf0lUAAAAAACyCtB56CsZfFLVd1MsYLyVzRdcAQH/8P+FkIOLwT3EMAAABYXRFWHRNYXRoTUwAPG1hdGggeG1sbnM9Imh0dHA6Ly93d3cudzMub3JnLzE5OTgvTWF0aC9NYXRoTUwiIHN0eWxlPSJmb250LWZhbWlseTppbmhlcml0Ij48bXN0eWxlIG1hdGhzaXplPSIzNnB4Ij48bWk+eDwvbWk+PG1vPiYjeEEwOzwvbW8+PG1vPj08L21vPjxtbz4mI3hBMDs8L21vPjxtZnJhYz48bXJvdz48bW8+LTwvbW8+PG1pPmI8L21pPjxtbz4rPC9tbz48bXNxcnQ+PG1zdXA+PG1pPmI8L21pPjxtbj4yPC9tbj48L21zdXA+PG1vPi08L21vPjxtbj40PC9tbj48bWk+YTwvbWk+PG1pPmM8L21pPjwvbXNxcnQ+PC9tcm93Pjxtcm93Pjxtbj4yPC9tbj48bWk+YTwvbWk+PC9tcm93PjwvbWZyYWM+PC9tc3R5bGU+PC9tYXRoPu3tT7YAAAAASUVORK5CYII=\&quot;,\&quot;slideId\&quot;:258,\&quot;accessibleText\&quot;:\&quot;x space equals space fraction numerator negative b plus square root of b squared minus 4 a c end root over denominator 2 a end fraction\&quot;,\&quot;imageHeight\&quot;:52.34858886346301},{\&quot;mathml\&quot;:\&quot;&lt;math xmlns=\\\&quot;http://www.w3.org/1998/Math/MathML\\\&quot; style=\\\&quot;font-family:inherit;font-size:36px;\\\&quot;&gt;&lt;mi&gt;x&lt;/mi&gt;&lt;mo&gt;=&lt;/mo&gt;&lt;mfrac&gt;&lt;mrow&gt;&lt;mo&gt;-&lt;/mo&gt;&lt;mi&gt;b&lt;/mi&gt;&lt;mo&gt;-&lt;/mo&gt;&lt;msqrt&gt;&lt;msup&gt;&lt;mi&gt;b&lt;/mi&gt;&lt;mn&gt;2&lt;/mn&gt;&lt;/msup&gt;&lt;mo&gt;-&lt;/mo&gt;&lt;mn&gt;4&lt;/mn&gt;&lt;mi&gt;a&lt;/mi&gt;&lt;mi&gt;c&lt;/mi&gt;&lt;/msqrt&gt;&lt;/mrow&gt;&lt;mrow&gt;&lt;mn&gt;2&lt;/mn&gt;&lt;mi&gt;a&lt;/mi&gt;&lt;/mrow&gt;&lt;/mfrac&gt;&lt;/math&gt;\&quot;,\&quot;base64Image\&quot;:\&quot;iVBORw0KGgoAAAANSUhEUgAABc4AAAGDCAYAAAAS+YOAAAAACXBIWXMAAA7EAAAOxAGVKw4bAAAABGJhU0UAAAEYylM7iQAAPSdJREFUeNrt3S9sFF0bAPpHIBAVFYgKRAWiAoEguYiKFRW9CQKBqOAmKxAIBAJRgdgEgUCQGwQCUYFAIF6BaHIRFQgEAoGoQFQgKhAV5IbcILhz3l2+t91uoXNmdndm9vdLHvG9H21nnvlzZp8985wIAACAZrpcxE7JuCVtAAAAAAB01Z0ifgkhhBBCiIUKAAAA/uCVD45CCCGEEArnAAAA/OebD45CCCGEEArnAAAADF31oVEIIYQQQuEcAACA/zwc+wD1tYgL0gIAAAAAwKJ6FycL56+lBAAAAACARbUap1/Z3ZIWAAAAAAAWVT9OFs1/FnFJWgAAAAAAWFSv4mThfE9KAAAAAABYZGkh0OOF88dSAgAAAADAoroap/ub96QFAAAAAIBFdT9OFs0Pi7ggLQAAAAAALKq3cbJw/kZKAAAAAABYVGlm+VGcLJzflRYAAAAAABZVL073N1+RFgAAAAAAFtUgThbNP0sJAAAAAACL7CBOFs6fSwkAAAAAAIvqSpxu07IhLQAAAAAALKr7cbJo/rOIJWkBAAAAAGBRvYmThfO3UgIAAAAAwKK6UMRRnCyc35cWAAAAAAAW1fU43d98TVoAAAAAAFhUgzhZND+M4Sx0AAAAAABYSHtxsnD+QkoAAAAAAFhUS0X8iJOF89vSAgAAAADAotqIk0XzVERflhYAAAAAABbV6zhZOP8gJQAAAAAALLJvcbJwPpASZmyliPUYvv1wp4j+sdgqolfElfAmBAAAAAAwA9fjZNE8RU9amJJUIL9ZxKMi3hSxX8TPCefgn+JrEf+MfkcqtF+QVgAAAACgTg/jZFHyMBQiqc/FIjaLeFnExyhfJD9PHI1+/7p0AwAAAAB12IuTRcg3UkJF6YuXWzGcFf4j6i+U/ynS+XwzfPkDAAAAAGRKs4HHC5t9aSFT6kH+Ik73zJ9HvCtizSEBAAAAAMrqxemC46q0UNK1GBaqp9GGpUp8D18EAQAAAAAlpdnBxwuNH6SEDINoVsF8PJ6F1i0AAAAAwDkdxMkC40BKyDCIZhfOU6R+64rnAAAAAMAfrcbp4mJPWsgwiOqF7dRr/0sR72O4wGeKz1Fvv/RXDhUAAAAA8Cf9OF24vCgtZBhE+SL2xyKeFHErhot4/uncu1TERhGPYlhMr1I8f+xwAQAAAABneR0nC4q7UkKmQZyvaJ1mkd+NYSG8is0YFt5zi+frDhkAAAAAMC7N7k0zzI8XE/vSQqZBnF2kPhj9/1em8HcfTDiPzxOpJYx+5wAAAADACb04XUxclRYyDSacT6lXeWrDMu0C9bXI64Ped9gAAAAAgOMGcXpWMNRxPqUWKr0Z//2c4rlZ5wAAAADACanX9PEi4o6UUMEghoXorZhfMbof5Wedbzl0AAAAAEByuYifcbKAuCktVLAazZi9Pf6F0N/iH4cOAAAAAEj6cbJ4mBZXvCgtdMBanP5S6E/xPbRrAQAAAABi2JblePFwT0rokN0oN+v8lpQBAAAAAGkh0OOFw4GU0CH3o1zh/JGUAQAAAMBiW43ThcOetNAhV6Nc4fyllAEAAADAYtuOk0XDr6HHM93zPc5fOH8vXQAAAACw2FI/8+NFwx0poYPG2xH9Kb5IFwAAAAAsrotF/IiTRcO+tNBBH+P8hfMD6QIAAACAxdWL00XDVWmhg/ZC4RwAAAAAOIcncbJguC8ldJTCOQAAAABwLuN9nwdSQkd9jvMXzj9JFwAAAIvicgzbD5SNFakDOird48YLhj1pMWZ01GGcv3C+K10AAAAsih8lPjAfj1dSB3RUf+x+l+6TF6XFmNFBKyWP43MpAwAAYBFcibwCSIpt6QM6amfsfrcnJcaMjuqXPI73pQwAAIBFcCvyiyAb0gd0UJpZfjR2v7snLcaMjnpd8jiuSxkAAACL4FHkF0H0qwW6qDfhfrcqLcaMjirT3/x7aFkEAADAgngTeQWQQ6kDOmowdr87kBJjRkdtlDyOr6UMAACARfEl8oogn6UO6Ki9sfvdjpQYMzrqXcnjeEfKAAAAWATLRfyMvCLIK+kDOnpf/DF2v9uSFmNGB10reTzTWwNL0gYAAMAiuBH5vWq3pQ/ooP7YvS4V0fV0NmZ0UdnZ5o+kDBpptYhPMWwrVjYAAIAz9CO/CLIhfUAH7Yzd6/akxJjRQTdLHr+vYbY5NNVuhXszAABwhmcVHrRXpA/ooIOxe91ASowZHXMphoXwMsfvrrRBI21XuC8rnAMAwB/kzlD5JnVAB61OuN/1pMWY0TE7JY9fOu4XpA0aZz1Or8mhcA4AADU5zHzI3pU6oIPGZ+6lWbkKhsaMLnlY8tgdFXFZ2qBx0th0ENWK5grnAABwhtUKD9lPpQ/ooL2xe92OlBgzOiQt7lpmdurP8MYFNFXZN0cUzgEAoITNCg/ZW9IHdMzFOF1U7EuLMaMj0qzxsn3NH0kbNNKdqKdornAOAABnqLKY0FXpAzqmN+FetyotxowOSIuB7pc8Zi+kDRop3U+PQuEcAACmqsornnr+Al3zZOw+ty8lxowOWC7iY8nj9cYxg0ZK1+WnqK9ornAOAABnKPtB+nd8kzqgg8YXWRtIiTGj5XKK5v/EsG0R0Dwvot6iucI5AACcocwCYcdjV+qAjlmdcK/rSYsxo8VyiuZvw0xzaKq0zsTPUDgHAICpu1LhAfup9AEd0x+7z6UisVm3xoy2Wo3yPc1fFbEkddBIaZ2Cw6i/aK5wDgAAE9ys8IC9JX1Ax4z3796TEmNGS6WFAw+i/EKgZppDM6Vr811Mp2iucA4AABM8rfCAfVX6gA5JM8uPxu5z96TFmNFCGxPO5b/FE2mDzt5/Fc4BACDDP5kP19/DrDSgW3oT7nWr0mLMaJnbUb4PvS+IoNnWI399CYVzAADI9CXz4fq91AEdMxi7zx1IiTGjZVIBvMyigenf3pI2aLS05sDXmG7RXOEcAADGLJf8gD2+eBhAl+yN3ed2pMSY0SIvSh6TtMDgDWmDxnsb0y+aK5wDAMCY6xUerrelD+iQ1N98/DX4vrQYM1riTZR/A2BF2qDx7sRsiuYK5wAAMKZf4eF6Q/qADtkau8elIvqytBgzGi61cCjbd343hl8UAc12JYbrQ5S936a3SfZD4RwAACp5FvlFkEvSB3TIztg9bk9KjBkNtxSn2wv9LVI7F0VzaMf1/TnzfruZcW9QOAcAgDG7mQ/kX6QO6JiDsfvcQEqMGQ2W2qx8KnkcHkgbtMbLzPvto9HPK5wDAEBFR5kP5e+kDuiQ1Qn3uZ60GDMaKrUQ+lAi/6nt0C1pg9a4HXkLMacvNy+MfofCOQAAVLAa+a/cP5c+oEPujd3jUoFYOwtjRhOVnWmezuVNaYNW3Wtz+pp/i5ML/iqcAwBABZuRXwS5I31Ah4wXGHakxJjRQGVnmqcFAq9LG7TK+8z77K2/jGsK5wAAUMJ25BdBrkof0BFpZvmPsXtcX1qMGQ2TiuYfo9xM8zVpg1Z5lHmPfTHhdymcAwBABTuZD+fp9dEL0gd0RG/CfW5VWowZDVNmYdb0RdCGlEGrpGs2p695WkNiacLvUzgHAIAKyrzufTwOpA7okIF7nDGj4V5EuZnmN6QMWiW9UfI14/6afubSGb9T4RwAACr4EXlFkN0pblNa1Gg9hr10+8fidgxnhV79wwcEgBz7Y/e4J1JizGiQsi1ybjtVoXXeZN5fe3/4nQrn9VoajTd3RvflZzF8E2s8HsfwC/mHo/FoYzQWWXA8b4y/MTrPb4+N87/j5uj/T63JVsMbbgBATVYjv1ft4xq34UERL4v4HOVeT00Lnr0dPbhecziBGu+FPWkxZjTE7ZL7ed+pCq1zb0r3VoXzai6N7sGpQJ7Wl8j98nh8LNodHbv0he+yNP+bg/XRdZDerkqth75GXtui3/Ft9JzwuojnRdwdjf2+vAAAzm2rwsNIldlsaTZAms15UMPD5/H4EsMFlVYdWqCEfpzuDe2DlTGjCa5FuULNS6cptM71yCvIvj/HWKVwXl6arXyriFcxXJ/j1wwiFYrTl57LC5TjdN6nL7LLfgleNX6O/mY6vumNgPTlhTeZAYCJBhUeOi5nPCD1I78/bpn4MSqyLDnEwDmML3i5JyXGjAZIBZQyXxbsG/egdZbidKuw8/Y1XznH71c4L3cs7kf9X9KWiaPRWNvVAnpqufI88nr5T7uYvu12BACMe13hAaOM1Hfu8xwegtJD2ZbDDPzBhQkf4Hx4MmY0QZl+x6n4v+YUhdbZybxfbZzz9yuc/12abZzePjqK5hRy03h0tSP5TV9IpBYs+9GsYrk2ZwDAX+U+wHw55++/EsPXSOf9IJRexdN2AZikN+GesSotxow557psv+PHTk9onX7mPeppib+hcH629MV5KpbOqh1L2Ujbtd7i/KZxNLVCOYpmF8zLfhkFACyI9DCTu8DNm3M8iG5HPQvo1Nk7UPEcGDcYu1ccSIkxY85jxmrJQo4WLdA+6Q2RnILiefqaH6dwPllaP+JTNL+Yu9/S/KYvJA6jHQXz3JZyAMACPLDnPlj8qY3BSuZDuuI5MA/jPbQtrmjMmPeY8a7kdt50ekKrpPtKTjuqb1G+JZPC+UnpS8Zn0awvav8WbZp1vh6zWZtkGr3lL7g1AQDHbUX9r7KlBV+aPrvgHw9GwLHixfiHZ+siGDPmOWaUbdHy2ZgGrfMk836U8yWZwvl/UjuwNswyH4/nLcht+kIitRD62cL8pvjotgQAjBtUeLi4MuH3bUR7Zm88dPiBwu2xe0P6wLcsLcaMOY0ZafZ92V67d5ya0Cq9yCsuPsn8ewrn/433Te1l/rf40PDcpkVMP7U0t236cgIAmLHdzAeL9LA//ur6VrRrhkEq1lxzCsDCex6ne8dizJjXmPG85Halfvxmm0N7pC/Hct6y2Y/8tlGLXjhP98hn0d6Z0L/biDRVGs+/R7uL5iluuz0BAOMOMh8sPk94YGpTn8DjszcUHGCxfRm7LzySEmPGnMaMKxmFnYHTElol5wvIdF/oVfibi1w4T2+QvY32F3V/NfQzy3bM/guJb6Pnkd9R1/PEVbcnAOC4ixUeLI4vnNemV+294g4cN2mxS2+iGDPmNWbsZGzPulMTWmOQed/Zrvh3F7VwnormbVyk8qy43LD8Pp3y/h6Onh/uj8a6tP9nfXlwYfT/p393t4jHMVyf5GvkvxkHACy4GxUeZO6PfkcqMFV9NS/NGkitEV4U8aCI/ijujT5gpP/+OaY3m+FLmHUOi2p8Ecbv7gfGjDmNGelLnLJfKBw5X6E1epn3pToWJ17Ewnkqmn+M6RZ1U0/vNJt9Zyz+GeX8S9TbwmS1Qfl9MaW8HozG8us1buulIjZHv/fDGWPtvlsUADCuX+GhJs0YzO3R+Pt19zR75kqJ7V0ZbfM0Fp7R0w4W07uxe8E7KTFmzGnM2I68LxF2GhS3XCYw0XLm/S8VEeuYZbxohfOlqL9onmYup9nPqdXYasntSWNXelvp1ei+3fbC+TSK5gejHM3iy+A0szwV0p/Hfy3o3rhNAQDjnkS1HnBlezSmB86Ho2JGVTfj/K/edWGlemA6H6zHZ/9tS4sxY05jxiDa30Zg4DKBiXLaMKXxqa5WTItUOE+F17p6mqe3elKR+EbN27cd7S2cP6p53Egz8tNbactz3Kf0xlfPbQoAGJezONHvB5zHJf59emW+H/XPIEiv3dU5k/CyUwIWymZYGMqY0ZwxYxAK59BF/czr6UGN27BIhfPHUf1ellp5pP7d0yzm5hyT1Tnn9k7NY8aHaFb7GQCAEw4if/bFeXo0ptl9t2K6r9zV+SrmA6cELJQXE+5Z+kUbM+Y1ZgxC4Ry6Zm10Dyx7Lb2t+V64KIXz2zXcx96Njtu05RT4V+eY27RGSZ0Le6cvJizGCQA01soUPzj/HD0MLc1oX1LfwDoW3tHbGBbL57F7wEspMWbMccwYhMI5dMnFCePMedcuqPuNlkUonFe9t6ef7cfsvkDPmb29Oqfcpje2vtQ4VtxzewBg3vpiqrHegXOkN6UPzenBfB6tDh7WVLxZcr2LDl7vnDapEGxhQ2PGPMeMQSicG1ONqV2yk3kdbUxhW7peOE/F7g9RbeHPtRlvc864erll5/KkFjg3PVIB0AS/xFRjpwPnyL0p5CUtHDevV+7SA3MdMyHWXe+ig9c7f78HpiLosrQYM+Y4ZgxC4dyYakztiq3M/Dyb0vZ0vXB+P6p9gbsyh23uZWzrhRady5O+bN70OAWAh34P/W3xosZ8pFkaGw3YpzoKO/dc7yIUzhfBq7HjvCslxow5jxmDUDg3phpTuyAVYQ8zcvNhioXRLhfOU75zW7SksX9eb5tuRPnZ2rO2nHkuT4q+RykAPPR76G+TvZpy8SmGfe+a4FJU71u743oXoXC+CL6NHef7UmLMmPP9YRAK58ZUY2oX7GbkJd2L1hp2D2+L3DYiaTya55tmZXucf53DNr6q6bp/5DEKAA/9Hvrb5rCmPDStJ/jbivu053oXoXDedb0Jx/mKtBgz5jxmDELh3JhqTG273Ot42n2fu1o472XmO31RsTrnbb9bcpv3Z7x9N2LYXqXqNf/WIxQAHvo99LfNSk0fji80cN8eVdyvz653EQrnXbc9doy/SIkxY4HGDIypxtTp6EVeofH5DLatq4Xz3Lehthqw7U+i2QXoOt40+xbz6R8PAB76PfRXfrCvshr67Qbv20bFY3vgehehcN51H2I2i7F1qRhkzOjOmIEx1Zhavyp9zWexSHIXC+frLT8HX5fc7pctGfdn+SYFAHjo99A/FdsV9v12w/ftcsVj+8P1LkLhvMuWRtf58WO8KS3GjAUaMzCmGlPr18S+5sd1sXD+JmOfjqI562x8KLnt2zPctjpmm78xnADgod9Df1vtVNj3Cwtw/rvehcJ5d92ccIyXpcWYsUBjBsZUY2q97mXm4tYMt7FrhfM0wz+nLc7DBu3Dj5Lb3p/Rdl2r4TpP+3bZcAKAh34P/W31IXO/2/JK+rdQOBeudyYbLwLvS4kxIxTOMaYaU/OkGeNHGXmYdYuwrhXOB5E327wpX5Rfytj+jTk9J+XEU0MJAB76PfS32Y/M/X7dkv07CIVz4Xovqx/DWXNdt+/DnTFjwccMjKnG1Hqk3uSfM3KQvoyc9ds4XSuc5/STf9Kg7b+Zsf2rM9iu9MXCz4rXeDo2S4YSADz0e+hvq9UK+z1YgCLIoetdxOIVzvujD0r70Y7WGrnWYn4zuIwZxgyMqaJbY2rOzNxZ9jU/rkuF882MfUnPOE1qHXIv47yZhQc1XOMPAwA89Hvob/G5sVVhv9uygF6VIsiB613EYhXO+3FydtFWh/f17oQPohc9MhgzFmzMwJhqTK1n7GzTgsldKpy/iva/AfW85PZ/mdF2fap4fac31KwbA0BrHubE9GK9xefGoMLD0OoCFEG+uN5Fh673v9mO06/kfu7w/r4Z29d/PC4YMxZwzMCYakytJrev+cs5bnNXCucXMnN/s2H7UXbtkN0Znde+GAMAFt7ryJ9B0BZHkf/A994pwoJ4Gu2fKVzGxTjdq/ue08CYYcwASkiF29y+5vN8w6krhfOcNi2H0bw2dN9L7sPzGWzT46heOL/hFgEAtN1+5oPQhxbtY5UHvjdOERbgQ//f+rJ+iu71Or8xYT8vOx2MGcYMoIRBtKev+XFdKZy/iHbN9J8kZ2b3/RlsV9U2LV+j2+vkAAALYNKMy669encpvGIIZ0kfaN6e81ro2qKZT0KLDWOGMQPI14vT7c3OE3casO1dKZx/i/b0lT/L/WjemiHLmef28XjmFgEAtN2NCg9DbWlpcK3iQ9+204SOSh+K3k845//fOHvGcJdmDo3vu4KnMcOYAZzXSgxbfpS9R7xqyPZ3oXCeM1P7ZzRvscqcxU2n/cbC3ajepmXDbQIAaLt+hYehXkv2cTOqPfRtOU3o6Af+Sa/gpiLA/xFnv57b68j+T5pJtem0MGYYM4Bz2s24P6SFh5casv1dKJw/jG60DfuYsR/TnsjwsuJY+D20aQEAOuBJhQeilZbs44OKD35rThM6ZnX04X1SL8oro39z+4zrYa8jOejH6YUrLzo1jBnGDOActiNvpnOTvqDtQuH8TcY+DBq2DzktUT7NYLuq9jd/7TYBAHRBzmyZ37NS26LqivBLThM65FpMfrU8fUA6vjBmmiX0Jbr76u34Yqh7Tg1jhjEDOIfUsipnrYemtXHqQuE8p1XOesP2YSOatwh1Gseq9jd/6FYBAHTBQebDUJuKTG8i/6Fv3ylCh/SKOJpwnqde35cm/Pv+GdfFbgfvfQOnhzHDmAH8RZod/CWq935etJjGGiJXM7flUsPOqUfRvFnzvRqO+Q23CwCg7VYqPAw9adF+VnnV8JXThI64FZNnyKUi+FktSv4067zX4lxMWuBSew1jhjED+JteKII3pXCes3jllwaeUzlvct2e8jY9rHi8tb8DABb+4b/fkn3M6RvoNUO6qH/GB9mLGT+X4m2LczGI04u1YcwwZgDTvA8qnNfrebS/73aaoPA9mreWxuuKx/ujWwUA0AX3ovuv310LrxnCb8cXM3s6+sD2N6mwfhTt6BN6Xnsz+EBvzDBmAN3TC0XwphTO30X7FwZdz8zn8pS3az8sDAoAEC8qPBC15fW7BxX28Wd4zZDueZrxwXFwxjXyTwv3P13T4y1r+k4LY4YxAziHXiiCN6VwnlPcvd2w8+lZZj6n7UfF4z1wqwAAumAv82GoTW0Ndio89H12isC/0syms2adX2/ZvmzF6WLnZYfYmGHMAM6hF4rgTSmc5yxW3bQ35XJndk/TpRqO95ZbBQDQBbmzCdr0+l2VVw2fOkXgfwZnXCdvWrYf44XRPYfWmGHMAM6pF4rgTSmcH2Vsx0rDzqecXH6b8jat13C8e24VAEDbrUb3X7+rso8pNpwm8D9nzTpPM7bXWrQfB+F1YmOGMQPI0wtF8KYUzpvY4qTsc1XOPjye8nbdrOF4X3WrAADabjO6//rd3ajWq3bZaQInDGb4gXgaVsOsKGOGMQPI1wtFcIXz+Y6r026R16/heK+6VQAAbTdYgIehfyrs41unCJzyp1nnV1qw/dtj251aj1jM0ZhhzADOqxeK4Arn9XicuQ/T/pJ2OxTOAQD+7Tmb8yD0oyX7l4phR5H/wHffKQITDaK9s87HF7d87XAaM4wZQAm9UARXOK/H+4buwyAUzgEAshdA+9CS/duIaq/cX3aKwESXR9fIpAJpk6+bi3F6ccu+w2nMMGYAJdyI4VoZbY/cxZ5z/940Fk/O2f6mvGW2lHkMPs5g2wahcA4ALLiLFR6Y29LL+FmFh733ThH4o50W3h96PtgZM4wZAP/ai/bP2M4Zl5rSVi53Ac7nM9i2QVQvnF9xiQEAbbZW4UFouyX7+DW8cg/Tkj4QtW3W+Ys4PWsOY4YxA1hEXSicH2Rs/82GbHvul7WzGG8GUb1wfsMlBgC0Wb/Cg1CvBft3o8L+fY/pL7oDXXDWrPPnDd3e8Q/YOw6hMcOYASyoLhTOc1qI3WvxtqfYnMG2PYjqhfObLjEAoM2eVHgQWmnB/r2qsH+vnB5wLn+add60QuLqnD58GjOMGQBN1IXC+W7G9r9syPNT7phzfQbbdyeqF84fucQAgDbLedBMcdiCfUsFu+8VHvSuOT3g3M6adf6sYdvZj9PF/YsOnzHDmAEsqC4Uzl9mbP9RERfmvN1VZnTPYmLCelQvnL9xiQEAbZbTE/DX6CG76R5WeMj75NSAUv406/xSg7Zzt4X3MmOGMQNgWrpQON/O3If1OW/3+wrjziysRPXC+ReXGADQVhcrPAS9aMG+HVTYv9tODyjtrFnnjxt0X/gxtm0Dh82YYcwAFlgXCue3on0tttIC6j+j+W9x/YjqxfNVlxkA0Ea9Cg9A/Ybv272oNnPwgtMDSjtrYcX0oasJ/a0n3fNuOGzGDGMGsMC6UDjP7RWe2rXMay2W3Fnys57F/TGqF87vu8wAgDaqUihocrHpwuiB0sxBaM4H8CYsDjUY26YDh8uYYcwAjNutL5wnh5n78WRO27tfYdx5P8Pt3InqhfMPLjMAoI2eV3gAWmrwflVZaOdDmDkIVfTOuLa+xfxmdZ31IXXH4TJmGDOABdeVwvnbCvfy6zPe1s2oVoie5bohW1G9cO4NPwCglXIXpGnyIi+pOPOtwkNdz2kBU/sQ/mSO27Qa7WsfYswwZgDMa8xuW+H8foV7+eeY7Re876JaEfr1DLc1tdr7GdUL569cagBA2+QWC941eJ+qzIj8xykBtejF2bPO5zXzuB8WqzJmGDMAxnWlcL4a1Qq7z2e0nVejeiF61m/M1dHnPMU1lxsA0BaXKj743G3gPt2q8CCaFi+87LSAqX8QH8xpe8Z7dOq3acwwZgB0p3CefKo4Vs1iPZaqs83nUTgfRD2Fc+3NAIDWqNpbr2kLol0p4qjCvjx0SkCtenH2rPOLM96WixPuDwOHyJhhzADoVOG8yiLWv+PeFLfvQdRTgN6dcV7TF8U/a9r2py45AKANHtb08HOvAfuSFhysMsMk9e296JSAmX0Yn/V9oxd6UxszjBkAZcbqNhbO0/29ypeiv+Nx1D8zOvVgr6v4vDeH3L6tadtT3HTZAQBN96rGh5/BnB+Qq/Td+x76HMO0bJ1x3R3GbAuPgzjdZkPh05hhzADoVuE82alprEpjxVoN25PGjNc1jqEpPs0hrxs1bn/6cqPn0gMAmqyuRV5+R5qFsDLjfUh/b7/idt9xKsDUpNlaX2L+Pa/HiwK7Do0xw5gBMHGMbHvhPBW765rZnX7Pkyi/pkVaF2RzNNb9qHn8/F14nkev8A817kP6IrrXgPNlPYaLfV9xKwAAjvs+hYe41Lt4Vq/epQetw4rb+8RpAFPXP+P6+1rE0gz+/qS+nH2HxZhhzAD4V9cK50lds87H23SltmVbozHld6T/nSYDDGJYgN2P+gr3f4q1OeR1o+Z9SHnajtm/BZi+SE+tc45P7vAmIgDwP2tTfpB7HsOZFtOQXrN/UcMD6ZuwqjvMwp9mnc+i33V/wt9ddViMGcYMgH91sXCeCqPT+MK3SfFgTrndncK+fC7ixpS3O02keDja/vG3AL64DQAAx92ewcNceiB5UmMxJBUs+lF9xuDvnoVLTgOYmbtnXIv7Mf1i5PisswOHw5hhzAD4ny4WzpNH0e3C+Yc55XU1pvelRCpq36lpzE2F8vRWW/py/stf/u4rtwEAYF4PkunBKhWuepH3Cty1UTHlIOpbTOeSUwBm6k+zzvtT/tvj944dh8OYYcwA+J+uFs7Ts8f7aE8hPH2BfKfkz0x6c+/yDHJ7b8q5SG+JpSL64yJuxXA2+mqcnmyR3ixIvclTn/LUMufp6Oe+lfx7990GAIDj3lR4iKm6kM3xh6D10UPQ70gPRWlm44NR4eRL1L8CvQIIzMdZH7I+x/Rmnd+Y8Pc2HQpjhjED4H+6WjiP0VhxFM0vmqfx8veaH19L/tzz0bNNGidfjp6rZmE3ujN7f8NtAAA47nPk93idxmI7s4g042TFoYe5+dOs860p/c1BnJ7NZfEnY4YxA+A/XS6cJ6mgPIvFOqvE3WPb+zKqr8kxC6mdysfoRuHceA8AnHjIyX147I9+fr+FBZBlhx7m7n7Mttf5eDFgzyEwZhgzAP44VnatcJ5sR3Nnmt8d29Z+xd/5fIZ5XY3ybVGaFkduAQDAcdczHyrSQ9HvmZprLXpIehbTX3wQOJ90DzlrscabU/hbP8b+xsAhMGYYMwBOWITCeYzu700r2N6asJ1LE55fcmevz8K1aHfx/KNbAABwXNlFZ37H67Hfk3rNTmtF9WnN4ADm7+GMPrhsTvgba9JvzDBmAJywKIXzZDua0bYl5fzKH7bzdYXffX0OeU3F84NoZ+H8uVsAAHDc08yHis0zHpKaOMPgw2jbgOZJM6m+lrjP5BrvrX0g9cYMYwbAKYtUOE96UW4BzjojfYF8ni9pNyL/S+B5reWSWpy9j/YVzrfcAgCA495mPFCk1gpnvbqeZnA2ZWGY9Frj4/CaPTTdWb1GP9V4/Y7PfNqRdmOGMQPglEUrnCeXi/hnxuPN89HfPa+c9UE+NyC3aVxt+mKsx+OqWwAAcNxhxgPF3wpOqejwYs4PPemVxlWHF1rhUpzdtqOOXuerMXmhSowZxgyAkxaxcP7bRoX9P+8XyenNrZWMbdvM+Hu7DclrahfzKZpdMD8cPQtcdAsAAH67FNPtlXdjyg+fk+JNzKeXH1DNIM5um1F1BnA/Ts/0WpZyY4YxA+CURS6c/5badaUZ4YdRfZxJbWBexnDhz6pF2Z2Sf/tpw/J6L5rT+/zn6Fx/NHoO8LYZAHDKeuR9G19WmiGxG9N7TS+9ujiIcq87As2SCtlHMZ1e57txehEujBnGDIDTFM5PSq07HsTwzajUszsVfsffkvs++u9pVnX6QvZJDBfTTj9bZ0E2Fd7flTgmdxqYz5SP/iiXs2zhchT/Fco3wwQKAOAc7owe8srEowp/L/WyTX3uPtTwoPRxVPhYD6/UQVc8jvpfNU73hx9jv28g1cYMAGihVPD923ojafx92ILxbm00Nqci+lHUVyT/Nvqd6cuOtPjqNWM/ANA26ZX/1Lv49wyOd/HfLI7f8WX0396M/k16vW9z9LNAN+8LZ31w6mX+zl6NvwtjBgA0wY3RWJcmF6SZ1Glx0/Rlc/qCuI1tR9I2pwJ3P4YtZv4Z7denOP2l/IfR/5fG+9QGJ31Jf3uUEzPJAQCAzhrE5ML5u5p+39fQxxIAAAAAgBZJs4PHe4f+jhsZv2+8V+uOFAMAAAAA0DaDqGfWeVr8cbw3dl96AQAAAABom9Sf8qxe51dL/J7+hJ9flV4AAAAAANooLXA1qXD+T4nfsTP2sx+kFQAAAACAtlqJ021Wfse1c/6Og7GfG0grAAAAAABt9jwmF87fnONn1yb8XE9KAQAAAABos7S454/I63U+GPv36fdclFIAAAAAANrurFnnO3/5ub2xf/9aKgEAAAAA6ILVmNzrPP23K2f8TJpZPj5TvS+VAAAAAAB0xauYPOv8+Rn/vjfh365KIwAAAAAAXZFmlk8qnKdZ5Zcn/PsXY//uQAoBAAAAAOia1KN8UvH82YR/ezD2b55IHwAAAAAAXbMWk3udfy9i+di/W53wb3rSBwAAAABAF72JybPOB8f+TT9Ot3O5KHUAAAAAAHTR9ZhcOD+K/2adj7d02ZM2AAAAAAC6LBXCJxXPt2M4s/zH2H+/J2UAAAAAAHRZLyYXzg+L+D8n/PdVKQMAAAAAoOvex+Ti+f8Tp4vpAAAAAADQeTdicuH8/xv73ztSBQAAAADAongXk4vnx2NLmgAAAAAAWBTr8eei+c8iLksTAAAAAACL5Kxe5yk+SA8AAAAAAItmI84unP/f0gMAAAAAwCL6FJML5/+X1AAAQPNcK2KnYrwsYqll+30zc18fOWUAAMh8/pxUOL8oNQAA0DwXivgcf16w6DzxrEX7fKOIHxn7eFTEWsuO76qYalxyCwEASvg49nz5RkoAAKC5NqN64TwVoq+0YF/TNn7L2L+fRay38Nj+ElONHbcPAKCEW2PPEg+lBAAAmm0nqhcR9xq+j8tF7GfuW7+lx1VxW+EcAGiW4297rkkHAAA0W2o5kTMTezw2Grp/qSXNbuY+DVp8XBW3Fc4BgGa5M3qOOBg9owIAAA33IKoXEr809ANA7oz6nZZ/oFHcVjgHAJolPVt+LeKlVAAAQHse4nNbmRyPBw3br0HmfryN9s8CUtxWOAcAmic9L9+WBgAAaI+6Fgq93JD96cdwYc+y+5B6T17qwPFU3FY4BwCaZymG6+8AAAAtktsL/Hi8bsB+3IhhEb/stqdXZ1c7ciwVtxXOAQAAAIAarEXeLO3xuD7HfbgSeYudpkL7jQ4dS8VthXMAAAAAoCaDqF5U/BTz6RGeXnvN7dXetV6TitsK5wAAAABATepaKLQ/h+1+n7mtDzt4HBW3Fc4BAAAAgBrdiuqFxcOY7cJHO5nb+SrmMzt+2hS3Fc4BAAAAgJq9i+rFxcGMtnWQuX1pHy929PgpbiucAwAAAAA1uxrVFwpNC25Oe6HQfuZ2HhRxqcPHbyCmGrfcIgAAAABgMb2I6jNz06zuabVC2Yhhcb7sNn0vYs3hBQAAAACgrDQj+yiqF89vT2HbrmRuWyqa9xxaAAAAAABy9aN64Xy/iKUat2mliE8Z25FaumixAQAAAABAZXvRnIVCU9uXD5nbsO1QAgAAAABQh2tRfaHQ1CJlteJ2pKL568y//8JhBAAAAACgTi+j+qzznYrb8Djz7+7G9BYoBQAAAABgQdWxUGiatX4j8+8/iLxZ759H2w6c3y8hhBBCCCGEEEIIIaYYnbJdQ0LSop5lZ3/3Movmh0VcUQMFhXMhhBBCCCGEEEIIoXA+LangfVBDUu6V+JtphnrOTPcfo4I7oHAuhBBCCCGEEEIIIRTOp2ojqi8UmmaCL5/jb6V/8yXzb2ypfYLCuRBCCCGEEEIIIYRQOJ+VnRoS8/wvf2Mphv3Jc373I3VPAAAAAABm6XIR36Na4TzNWr96xu9PLWHeZP7enSjfQx0AAAAAACpLs7qrzjrfO+N3585o3w1FcwAAAAAA5uRiEV+jevF8c+z3Psj8PZ/ifH3TAQAAAABgau5E9cL5QQz7mSf9zN+RFhtdcTgAAAAAAGiC1B6lavF8UMSNIo4yfvbH6GcBAAAAAKAR1mK40GeVwnkqfh9l/uwthwAAAAAAgKZ5EdVnnefEttQDAAAAANBEqUd5HQuFlokn0v5HAzHV8KYDAAAAAPBX/Zhd0fyfIi5I+R/9ElONHacYAAAAAPA3qZD9IaZfsPxcxCXp/ivFbYVzAAAAAKABrkX1hUL/FIdFXJHmc1HcVjgHAAAAABriVUynUHlUxHXpPTfFbYVzAAAAAKAhVmI4M7zOImWaxd6T2lIUtxXOAQAAAIAGeRP1FikfSGlpitsK5wAAAABAQwyi3gLlMynNoritcA4AAAAANMC9qL9AuSqtWRS3Fc4BAAAAgDnbimEv8roLlK+kNovitsI5AAAAADBHN4r4EdMrUq5LcWmK2wrnAAAAAMCcpKL595hukfJjERekuhTFbYVzAAAAAGAOrhTxNWZTqLwr3aUobiucAwAAAAAztlrEYcyuUPmtiBVpL3V8xPTiklMMAAAAADhuuYj9MMsXAAAAAADiYhHvY34tMm44BAAAAAAANEVaoHM38greX2I4Y7xq4fx9WCgUAAAAAICGyC18HxWxFsPZ6gdRvXjedygAAAAAAJi355FX5P5exPVjv2crqhfO06Kkyw4JAAAAAADzsh15Be4fRWxM+H17Ub14/sRhAQAAAABgHvpF/Iy84vatM37nlQq/83ekn7/m8AAAAAAAMEup8J1b4L77l9/9MqrPOn/rEAEAAAAAMCupxUpqtZJT0H54jt+fepQfRvXi+U2HCgAAAACAaUstUI4ir5CdZpJfOOffuR/VC+dfi1hyyAAAAAAAmJbVGBajc4rYu3H+onmM/u3nqF48HzhsAAAAAABMw0oRB5FXvH5fxMWMv3k9qi8U+r2Iyw4fAAAAAAB1Sj3HP0Ze4fpTEZcq/O03UX3W+Y5DCAAAAABAXdJM8TRjPKdg/SWGM9WrSEX33J7qx+OaQwkAAAAAQB3+ifyFOVdr2oaHUb1wnma+X3A4AQAAAACo4mXk9xW/WuN2pFnvuf3Vj8cDhxQAAAAAgFyPI684/aOIzSlsz0ZUL5x/K2LJoQUAAAAAoKztyC9O35zidr2O6sXzFw4vAAAAAABl3CniZ+QVpe9PeduuxLANTJXCedo3C4UCAAAAAHAuvcgvTD+Z0TY+iuqzzt+HhUIBAAAAAPiLNAs79QDPKUTvxOwK0XUtFHrbIQcAAAAA4CxXI79o/ipmP3v7VlQvnH8tYtmhBwAAAABg3OXIn8H9LoYzwOfhXVQvnj92+AEAAAAAOC7NuP4UeUXnTzHfGdtrUX2h0B+j3wMAAAAAAP/OFM+dtZ1mqF9uwD48j+qzzt84FQAAAAAASEXz3cgvmq82ZD/SjPfDqF4833JKAAAAAAAstteRV2A+iua1Nrkb9SwUuuS0AACAmUuTYa4UsVlEv4jtGK5F9LKInbFI//3R6DPA5ujnAACgFk8ivx94r6H79CGqF8+fODUAAGBq0kSVa0U8iGER/GMR32p4jv85+jyQ2jimgvplqQYAoKz70c12JtdreuBedYoAAECtz+lpBvn7GE7E+TWjSH8vzUw3Ix0AgL/qx7A4nPPgebcF+/eyhgfsf5wmAACQLa2llCbcvIp6ZpPXEe9i2NYFAABOuRX5RfMHLdnH1BvxqIYH65tOFwAAKOVGES9qeh6fVqTWMD2HCgCA4w+xua9FPmvZvj6o4YF6PywUCgAAf7MSwzYsB9HcYvmkeDvadgAAFtha5L8i+bqICy3b37S9+zU8TG87dQAAYKLUNzwtxPk92lUwPx5p2+85lAAAi2k18md/7MawP2EbbdbwIJ1eMTULBQAATkoLbs5ykc9px06LP/cAAAAAANAAqdD8q2PxPkyaAQAAAAAgUxcL5ynSm7qrDi8AAAAAAGV1tXCeIq2VtOoQAwAAAABQxjQK54dFvCviZRGDIu4X0T8WD4t4VsSbIj7GdHusp+L5ksMMAAAAAMB51VE4/xLDQvjtyJvhnQrbG6NtOYz6i+evi7jgUAMAAAAAcB45hfOfRewVsV3EWs3bc7GIO0V8inqL5/cdagAAAAAAzqNM4fxzDNusLM9o2+4WcRT1FM6/R/1FfgAAAAAAOuhvhfM0uzz1Iu/NaftWivgQ9RTP9xxuAAAAAAD+5qzCeZrpnfqWrzZgG1N/8pdRT/H8pkMOAAAAAMCfjBfOfxfMl1uwrWadAwAAAABQu9/F6FQwH0QzC+a/pYVD30f14vkNhx0AAAAAgLOkwvnrIi61ZHvTAp+p73qVwvlrhx0AAAAAgLMst3Cbn0S1wvmPGM5eBwAAAACATlgq4nto1wIAAAAAAP9Tddb5UykEAAAAAKBLrka1XufvpRAAAAAAgK75FPmF82/SBwAAAABA16R2K1XataxIIQAAAAAAXXInqhXOe1IIAAAAAECXrEe1wnlfCgEAAAAA6JLVqFY4vy+FAAAAAAB0yYWoVjgfSCEAAAAAAF2jcJ5vKYbtblKv+O0inhWxMyEej3L1MIbtbTaKuFrERacfAAAAAEDzKJyf36UibsewQP6xiB8V85fisIjdGBbXN4tYdkoCAAAAAMyXwvmfpXY2t4p4VcT3qF4oP0+8i2H/eEV0AAAAAIAZW4lqBd67Hc5NasOSitcHMZti+aQ4iuGXEwroAAAAAAAzkvpzVynsbnUwJ6kdy6MYFq1/NSS+xrAnOgAAAAAAU9aPagXd9Q7lIrVkSTPMZ9WOpWx871i+AQAAAAAaaRDVirmXOpKHa0V8imYWzI/HvlMWAAAAAGC69qLaDOi2S33MnxXxI5pfNO/iLH8AAAAAgEZJReMqBeO9lu//lWjHLPPxeO7UBQAAAACYjptRrYD7pMX7fjua28v8b/HBqQsAAAAAMB2voloB92YL9zktAJpas/yMdhbNUxw5dQEAAAAA6rcS1WZcf4thEbpNlot4G+0tmB+PC05hAAAAAIB6bcdi9dlORfMP0Y2ieYrLTmEAAAAAgHodRLXC7XqL9jUVzT/G9IrYhzFcZDTNZt8Zi39iuIjql6i3p/qqUxgAAAAAoD53olrRNhWJ29IqZCnqL5p/LeJlEVtRvoB9ZZT/1F/+WyicAwAAAADM3cUYFn6rFI5vt2RfU3G/rp7maUHOF0XcqHn7clvmrDqVAQAAAADqUbW3eWo5crEl+/o4qhfMfxTxNIbtXqZlLxTOAQAAAADmIrUJSTOnqxSSN1qyr7ejetH8XRFrM9jWnAL/qtMZAAAAAKCa1BYkFYKrFJL3WrKv6QuCKgtxpp/tx+z6uOf0nF91SgMAAAAAVPMwqhXNUzF5rQX7mYrdH6Lawp+z3s9exnZedkoDAAAAAOS7XsTPqFY4f9CSfb0f1WbUr8xhm3sZ23rBaQ0AAAAAkCcVgtOCnlWK5q+iHYXatK+5LVp2i1ia03ZvRPkFSwEAAAAAyJCK3e+jWtE8Fd2XWrK/O5n7+KmI5Tlud9ke51+d2gAAAAAAeV5GtaJ5KtBeacm+9iK/d/vqnLf9bslt3ndqAwAAAACUl3qSVymap3Yg6y3a373M/dxqwLY/KbnNb53eAAAAAADl3Itqi4Gmn91q0f6uZ+7nTkO2/3XJ7X7pFAcAAAAAOL9U8K5SNG/KLOwy3mTs41ERlxqy/R9Kbvu20xwAAAAA4HzSIpOpxUqVovndlu3zSuR9UfCwQftQ9pj1neoAAAAAAH93OxavaJ4MIm+2+XJDtv9SxvZvON0BAAAAAP4sLQRatT3LvZbu+2HGvj5p0PbfzNj+Vac8AAAAAMDZnka1gnlbZ5onm5G38OnlBu3DvZLb/90pDwAAAABwtjRzukrBPLV2ud3i/X+Vsc+vG7YPz0tu/xenPQAAAADAaRdjWACuUjRPM5fb3Cv7Qgx7lZfd75sN248PJbd/1+kPAAAAAHDSShHvo1rR/KCItZbnIadNS+qHfqFh+/G95D48dwkAAAAAAPwnFbtT0btK0fxrEVc6kIsXGfv+soHHs+w+3HcZAAAAAAAMXSviW1Qrmn+MZi2MWUVOLprWz/1+xj5suhQAAAAAAIbF0rItPcbjTRFLHclHzkztn0UsN2w/chY3XXM5AAAAAACL7m4Mi75ViuZPonm9vat4mJGDDw3cj48Z+3HBJQEAAAAALLJHUa1o/iOGhfeueZORi0HD9mE549h+ckkAAAAAAIssFc2rzDJPrV02Opqbw4x8rDdsHzYir90OAAAAAMBCehHViub70d1e2Fczc3KpYfuR88XIwKUBAAAAACyil1GtaL4XzVsEs053M3LypYH7sZuxH7ddHgAAAADAosnp3X08nhWx1PEcPc/Iy+uG7UNa4PN7xn6suUQAAAAAgEVxMYbF3SpF88GC5OpdB3KznnmMl10qAAAAAMCiqFo0v7dAudqP9rc4eZZ5nAEAAAAAFkLVnuZ3FyxfBxk5Wm/YPuyHwjkAAAAAwERPI79g/rOImwuYs6OMXK00bB9yjvc3lwsAAAAA0HW57TpS/Chia0Hz1vaZ2suZ+/DYJQMAAAAAdNnDqDbTfGuBc9f2wvlm5j5cd9kAAAAAAF3Vj2HxO7dwfmfB89f2wvnjzH1YdukAAAAAAF2UZhtXKZo/kMLWF87fh4VBAQAAAAD+dSOGvclzi+Z6XA/l5O5iQ7Z9KfMc+OiwAwAAAABds1LEl8gvmr8u4oI0/iun8HylIdt+M/P4P3fYAQAAAIAuSbOd9yK/aP45hjOVGTrIyOHNhmz7s8xz4L7DDgAAAAB0yU7kF82PirgqhSfsZ+TxXou3PcWmww4AAAAAdEUq2P6qELel8JTdjDy+bMB2X6lwHlx32AEAAACALkizhH9GfrFUX+vJXkbezP1594h/UOFcWHbYAQAAAIC2u1TE18gvlKY+3vqaT7admdP1OW/3+wrnAwAAAABA61Xpa96EIm+T3crM6as5bvPlyH/74NAhBwAAAADarh/ViubPpPCPcnuFp3Yt82p5sl3hfPjikAMAAAAAbbZWxLfIL5Kmn9XP+u8OM/P7ZE7bu1/hnHjvcAMAAAAAbbYX1WabP5DCc3lbIcfXZ7ytmxXPiT2HGwAAAABoq35UK5CmWdQWBD2f+xXy/HnGeX5X8bx47XADAAAAAG2U2qvktg/5HQNpPLfVirl+PqPtvBr5i4L+jh2HGwAAAABoo6dRrTj6PfQ2L+tTxZw/msE2Vp1trnAOAAAAALTSSgwL34qjs3Uvqhel701x+x7UsH0pdh1qAAAAAKBtqs42T7EhjaWlGfpHNeT+cREXat621IP9Z9RTOLc4KAAAAADQKleK+BHVFwW9IJVZdqKe4vTHItZq2J7VGC7m+avG+OQwAwAAAABtUkfh9qU0ZkvF7rpmdqff86SIyyW34VIRm0W8jepfokyKNKveFysAAAAAQCukAmsdRdu7UllJXbPOj8f7Ih4WsVVE71hsjY7XoIh/itiP+gr3f4o1hxkAAAAAaIM7UU9R9FsRBy2OeatjcdamxwOXGwAAAADQBv3odrH2vNEEjzqe4w8uNwAAAACgDfqhaN6UwnnqAf6+RTlLvdDLvrFwb8J+X3YZAgAAAABN0g9F818NOh6rMVxIs+n5Sj3Rb462+WvJn3sew4VIb8VwUdnPLkMAAAAAoEn6oWj+q2HHJBWUfzY8X8cXg31Z8Xe9cRkCAAAAAE3SD0XzXw08LtvR3Jnmd2s+h567DAEAAACAJumHovmvhh6bZw3LUWohc2vCdi7FsN95HbPXAQAAAADmrh+K5r8afHzSzPMmtG3ZK+LKH7bzdYXffd1lCAAAAAA0ST8UzX81/Bj1otwCnHXG9zjfjPCNyG/9ctFlCAAAAAA0ST8UzX+14DhdLuKfGeYjtV55Pvq757Wf8Xc+uwQBAAAAgKbph6L5rxYdrzSze2+KeTgs4mkRKxnbtpnx93ZdggAAAABA0/RD0fxXC4/btRjOCD+sYd9TG5iXMVz4s2rblJ2Sf/upSxAAAAAAaJp+KJr/avkxvFrEgyJeFPG+iIMY9iYf71We/vunIt4U8aSIO6OfvVDjtqTC+7sSeb/jEgQAAAAAoOuWi3gbfy6YpyL+w7AwKAAAAAAAC+RGDGfBpz7mqS97Wtz0cRHrUe8sdwBgAf3/MRodiIB3YtAAAAFDdEVYdE1hdGhNTAA8bWF0aCB4bWxucz0iaHR0cDovL3d3dy53My5vcmcvMTk5OC9NYXRoL01hdGhNTCIgc3R5bGU9ImZvbnQtZmFtaWx5OmluaGVyaXQiPjxtc3R5bGUgbWF0aHNpemU9IjM2cHgiPjxtaT54PC9taT48bW8+PTwvbW8+PG1mcmFjPjxtcm93Pjxtbz4tPC9tbz48bWk+YjwvbWk+PG1vPi08L21vPjxtc3FydD48bXN1cD48bWk+YjwvbWk+PG1uPjI8L21uPjwvbXN1cD48bW8+LTwvbW8+PG1uPjQ8L21uPjxtaT5hPC9taT48bWk+YzwvbWk+PC9tc3FydD48L21yb3c+PG1yb3c+PG1uPjI8L21uPjxtaT5hPC9taT48L21yb3c+PC9tZnJhYz48L21zdHlsZT48L21hdGg++Fn9TAAAAABJRU5ErkJggg==\&quot;,\&quot;slideId\&quot;:258,\&quot;accessibleText\&quot;:\&quot;x equals fraction numerator negative b minus square root of b squared minus 4 a c end root over denominator 2 a end fraction\&quot;,\&quot;imageHeight\&quot;:53.47306791569086}]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650</Words>
  <Application>Microsoft Office PowerPoint</Application>
  <PresentationFormat>Widescreen</PresentationFormat>
  <Paragraphs>56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JetBrains Mono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Wright</dc:creator>
  <cp:lastModifiedBy>James Wright</cp:lastModifiedBy>
  <cp:revision>3</cp:revision>
  <dcterms:created xsi:type="dcterms:W3CDTF">2023-12-06T00:58:05Z</dcterms:created>
  <dcterms:modified xsi:type="dcterms:W3CDTF">2023-12-06T12:37:12Z</dcterms:modified>
</cp:coreProperties>
</file>